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media/image14.png" ContentType="image/png"/>
  <Override PartName="/ppt/media/image13.png" ContentType="image/png"/>
  <Override PartName="/ppt/media/image12.png" ContentType="image/png"/>
  <Override PartName="/ppt/media/image10.png" ContentType="image/png"/>
  <Override PartName="/ppt/media/image16.png" ContentType="image/png"/>
  <Override PartName="/ppt/media/image1.jpeg" ContentType="image/jpeg"/>
  <Override PartName="/ppt/media/image3.jpeg" ContentType="image/jpeg"/>
  <Override PartName="/ppt/media/image5.jpeg" ContentType="image/jpeg"/>
  <Override PartName="/ppt/media/image17.png" ContentType="image/png"/>
  <Override PartName="/ppt/media/image18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11.jpeg" ContentType="image/jpeg"/>
  <Override PartName="/ppt/media/image15.jpeg" ContentType="image/jpeg"/>
  <Override PartName="/ppt/media/image19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28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6.jpeg" ContentType="image/jpeg"/>
  <Override PartName="/ppt/media/image35.jpeg" ContentType="image/jpeg"/>
  <Override PartName="/ppt/media/image30.jpeg" ContentType="image/jpeg"/>
  <Override PartName="/ppt/media/image9.png" ContentType="image/png"/>
  <Override PartName="/ppt/media/image7.png" ContentType="image/png"/>
  <Override PartName="/ppt/media/image2.png" ContentType="image/png"/>
  <Override PartName="/ppt/media/image8.png" ContentType="image/png"/>
  <Override PartName="/ppt/media/image4.png" ContentType="image/png"/>
  <Override PartName="/ppt/media/image6.png" ContentType="image/png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5145087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06280"/>
            <a:ext cx="8229600" cy="397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457200" y="206280"/>
            <a:ext cx="8229600" cy="397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457200" y="206280"/>
            <a:ext cx="8229600" cy="397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457200" y="206280"/>
            <a:ext cx="8229600" cy="397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6280"/>
            <a:ext cx="8229600" cy="397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457200" y="206280"/>
            <a:ext cx="8229600" cy="397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600" cy="1618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90000" rIns="90000" tIns="46800" bIns="46800">
            <a:normAutofit fontScale="73000"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4766760"/>
            <a:ext cx="213372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4766760"/>
            <a:ext cx="289584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4766760"/>
            <a:ext cx="213372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EA675E9A-3157-484C-87FF-62E7B2B69F76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-60480" y="-36360"/>
            <a:ext cx="9264960" cy="5267160"/>
            <a:chOff x="-60480" y="-36360"/>
            <a:chExt cx="9264960" cy="5267160"/>
          </a:xfrm>
        </p:grpSpPr>
        <p:pic>
          <p:nvPicPr>
            <p:cNvPr id="6" name="Рамка 6" descr=""/>
            <p:cNvPicPr/>
            <p:nvPr/>
          </p:nvPicPr>
          <p:blipFill>
            <a:blip r:embed="rId3"/>
            <a:stretch/>
          </p:blipFill>
          <p:spPr>
            <a:xfrm>
              <a:off x="-60480" y="-36360"/>
              <a:ext cx="9264960" cy="5267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7"/>
            <p:cNvSpPr/>
            <p:nvPr/>
          </p:nvSpPr>
          <p:spPr>
            <a:xfrm>
              <a:off x="84240" y="84240"/>
              <a:ext cx="8975520" cy="4975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"/>
          <p:cNvGrpSpPr/>
          <p:nvPr/>
        </p:nvGrpSpPr>
        <p:grpSpPr>
          <a:xfrm>
            <a:off x="-60480" y="-36360"/>
            <a:ext cx="9264960" cy="5267160"/>
            <a:chOff x="-60480" y="-36360"/>
            <a:chExt cx="9264960" cy="5267160"/>
          </a:xfrm>
        </p:grpSpPr>
        <p:pic>
          <p:nvPicPr>
            <p:cNvPr id="45" name="Рамка 6" descr=""/>
            <p:cNvPicPr/>
            <p:nvPr/>
          </p:nvPicPr>
          <p:blipFill>
            <a:blip r:embed="rId3"/>
            <a:stretch/>
          </p:blipFill>
          <p:spPr>
            <a:xfrm>
              <a:off x="-60480" y="-36360"/>
              <a:ext cx="9264960" cy="5267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46" name="CustomShape 2"/>
            <p:cNvSpPr/>
            <p:nvPr/>
          </p:nvSpPr>
          <p:spPr>
            <a:xfrm>
              <a:off x="84240" y="84240"/>
              <a:ext cx="8975520" cy="4975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" name="CustomShape 3"/>
          <p:cNvSpPr/>
          <p:nvPr/>
        </p:nvSpPr>
        <p:spPr>
          <a:xfrm>
            <a:off x="0" y="0"/>
            <a:ext cx="9144000" cy="5143680"/>
          </a:xfrm>
          <a:prstGeom prst="rect">
            <a:avLst/>
          </a:prstGeom>
          <a:solidFill>
            <a:srgbClr val="ffff00">
              <a:alpha val="29000"/>
            </a:srgbClr>
          </a:solidFill>
          <a:ln w="25560">
            <a:solidFill>
              <a:srgbClr val="33cc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90000" rIns="90000" tIns="46800" bIns="46800">
            <a:normAutofit fontScale="73000"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456840" y="4766760"/>
            <a:ext cx="213372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3124080" y="4766760"/>
            <a:ext cx="289584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6552720" y="4766760"/>
            <a:ext cx="213372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07964075-65F6-4941-A4C4-7CD98F5CCB21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1"/>
          <p:cNvGrpSpPr/>
          <p:nvPr/>
        </p:nvGrpSpPr>
        <p:grpSpPr>
          <a:xfrm>
            <a:off x="-60480" y="-36360"/>
            <a:ext cx="9264960" cy="5267160"/>
            <a:chOff x="-60480" y="-36360"/>
            <a:chExt cx="9264960" cy="5267160"/>
          </a:xfrm>
        </p:grpSpPr>
        <p:pic>
          <p:nvPicPr>
            <p:cNvPr id="90" name="Рамка 6" descr=""/>
            <p:cNvPicPr/>
            <p:nvPr/>
          </p:nvPicPr>
          <p:blipFill>
            <a:blip r:embed="rId3"/>
            <a:stretch/>
          </p:blipFill>
          <p:spPr>
            <a:xfrm>
              <a:off x="-60480" y="-36360"/>
              <a:ext cx="9264960" cy="5267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91" name="CustomShape 2"/>
            <p:cNvSpPr/>
            <p:nvPr/>
          </p:nvSpPr>
          <p:spPr>
            <a:xfrm>
              <a:off x="84240" y="84240"/>
              <a:ext cx="8975520" cy="4975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92" name="Рисунок 7" descr="14466435-happy-water-drop-cartoon-character.jpg"/>
          <p:cNvPicPr/>
          <p:nvPr/>
        </p:nvPicPr>
        <p:blipFill>
          <a:blip r:embed="rId4"/>
          <a:stretch/>
        </p:blipFill>
        <p:spPr>
          <a:xfrm rot="1317000">
            <a:off x="8503920" y="44280"/>
            <a:ext cx="325440" cy="463680"/>
          </a:xfrm>
          <a:prstGeom prst="rect">
            <a:avLst/>
          </a:prstGeom>
          <a:ln>
            <a:noFill/>
          </a:ln>
        </p:spPr>
      </p:pic>
      <p:pic>
        <p:nvPicPr>
          <p:cNvPr id="93" name="Рисунок 8" descr="happy-water-drop_35422-112.jpg"/>
          <p:cNvPicPr/>
          <p:nvPr/>
        </p:nvPicPr>
        <p:blipFill>
          <a:blip r:embed="rId5"/>
          <a:stretch/>
        </p:blipFill>
        <p:spPr>
          <a:xfrm rot="1090800">
            <a:off x="8699400" y="407880"/>
            <a:ext cx="393840" cy="393840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9" descr="818.jpg"/>
          <p:cNvPicPr/>
          <p:nvPr/>
        </p:nvPicPr>
        <p:blipFill>
          <a:blip r:embed="rId6"/>
          <a:stretch/>
        </p:blipFill>
        <p:spPr>
          <a:xfrm>
            <a:off x="8501040" y="500040"/>
            <a:ext cx="252360" cy="35712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10" descr="15032018116.png"/>
          <p:cNvPicPr/>
          <p:nvPr/>
        </p:nvPicPr>
        <p:blipFill>
          <a:blip r:embed="rId7"/>
          <a:stretch/>
        </p:blipFill>
        <p:spPr>
          <a:xfrm>
            <a:off x="6480" y="4138560"/>
            <a:ext cx="944280" cy="1749600"/>
          </a:xfrm>
          <a:prstGeom prst="rect">
            <a:avLst/>
          </a:prstGeom>
          <a:ln>
            <a:noFill/>
          </a:ln>
        </p:spPr>
      </p:pic>
      <p:sp>
        <p:nvSpPr>
          <p:cNvPr id="96" name="PlaceHolder 3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90000" rIns="90000" tIns="46800" bIns="46800">
            <a:normAutofit fontScale="73000"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dt"/>
          </p:nvPr>
        </p:nvSpPr>
        <p:spPr>
          <a:xfrm>
            <a:off x="456840" y="4766760"/>
            <a:ext cx="213372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ftr"/>
          </p:nvPr>
        </p:nvSpPr>
        <p:spPr>
          <a:xfrm>
            <a:off x="3124080" y="4766760"/>
            <a:ext cx="289584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sldNum"/>
          </p:nvPr>
        </p:nvSpPr>
        <p:spPr>
          <a:xfrm>
            <a:off x="6552720" y="4766760"/>
            <a:ext cx="213372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09FA3779-4464-4100-8D78-03E3B623ED21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"/>
          <p:cNvGrpSpPr/>
          <p:nvPr/>
        </p:nvGrpSpPr>
        <p:grpSpPr>
          <a:xfrm>
            <a:off x="-60480" y="-36360"/>
            <a:ext cx="9264960" cy="5267160"/>
            <a:chOff x="-60480" y="-36360"/>
            <a:chExt cx="9264960" cy="5267160"/>
          </a:xfrm>
        </p:grpSpPr>
        <p:pic>
          <p:nvPicPr>
            <p:cNvPr id="138" name="Рамка 6" descr=""/>
            <p:cNvPicPr/>
            <p:nvPr/>
          </p:nvPicPr>
          <p:blipFill>
            <a:blip r:embed="rId3"/>
            <a:stretch/>
          </p:blipFill>
          <p:spPr>
            <a:xfrm>
              <a:off x="-60480" y="-36360"/>
              <a:ext cx="9264960" cy="5267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9" name="CustomShape 2"/>
            <p:cNvSpPr/>
            <p:nvPr/>
          </p:nvSpPr>
          <p:spPr>
            <a:xfrm>
              <a:off x="84240" y="84240"/>
              <a:ext cx="8975520" cy="4975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40" name="Рисунок 7" descr="04.15_denj_ekologichnih_znanj.jpg"/>
          <p:cNvPicPr/>
          <p:nvPr/>
        </p:nvPicPr>
        <p:blipFill>
          <a:blip r:embed="rId4"/>
          <a:stretch/>
        </p:blipFill>
        <p:spPr>
          <a:xfrm>
            <a:off x="0" y="4143240"/>
            <a:ext cx="1352520" cy="890640"/>
          </a:xfrm>
          <a:prstGeom prst="rect">
            <a:avLst/>
          </a:prstGeom>
          <a:ln>
            <a:noFill/>
          </a:ln>
        </p:spPr>
      </p:pic>
      <p:pic>
        <p:nvPicPr>
          <p:cNvPr id="141" name="Рисунок 8" descr="58ecdeee36cad15b5d46d290.png"/>
          <p:cNvPicPr/>
          <p:nvPr/>
        </p:nvPicPr>
        <p:blipFill>
          <a:blip r:embed="rId5"/>
          <a:stretch/>
        </p:blipFill>
        <p:spPr>
          <a:xfrm rot="20269800">
            <a:off x="7716600" y="9000"/>
            <a:ext cx="1143000" cy="1729080"/>
          </a:xfrm>
          <a:prstGeom prst="rect">
            <a:avLst/>
          </a:prstGeom>
          <a:ln>
            <a:noFill/>
          </a:ln>
        </p:spPr>
      </p:pic>
      <p:sp>
        <p:nvSpPr>
          <p:cNvPr id="142" name="PlaceHolder 3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90000" rIns="90000" tIns="46800" bIns="46800">
            <a:normAutofit fontScale="73000"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dt"/>
          </p:nvPr>
        </p:nvSpPr>
        <p:spPr>
          <a:xfrm>
            <a:off x="456840" y="4766760"/>
            <a:ext cx="213372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 type="ftr"/>
          </p:nvPr>
        </p:nvSpPr>
        <p:spPr>
          <a:xfrm>
            <a:off x="3124080" y="4766760"/>
            <a:ext cx="289584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 type="sldNum"/>
          </p:nvPr>
        </p:nvSpPr>
        <p:spPr>
          <a:xfrm>
            <a:off x="6552720" y="4766760"/>
            <a:ext cx="213372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4A7729CE-20AF-4CA3-B8D0-BEAB15B51F9A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"/>
          <p:cNvGrpSpPr/>
          <p:nvPr/>
        </p:nvGrpSpPr>
        <p:grpSpPr>
          <a:xfrm>
            <a:off x="-60480" y="-36360"/>
            <a:ext cx="9264960" cy="5267160"/>
            <a:chOff x="-60480" y="-36360"/>
            <a:chExt cx="9264960" cy="5267160"/>
          </a:xfrm>
        </p:grpSpPr>
        <p:pic>
          <p:nvPicPr>
            <p:cNvPr id="184" name="Рамка 6" descr=""/>
            <p:cNvPicPr/>
            <p:nvPr/>
          </p:nvPicPr>
          <p:blipFill>
            <a:blip r:embed="rId3"/>
            <a:stretch/>
          </p:blipFill>
          <p:spPr>
            <a:xfrm>
              <a:off x="-60480" y="-36360"/>
              <a:ext cx="9264960" cy="5267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5" name="CustomShape 2"/>
            <p:cNvSpPr/>
            <p:nvPr/>
          </p:nvSpPr>
          <p:spPr>
            <a:xfrm>
              <a:off x="84240" y="84240"/>
              <a:ext cx="8975520" cy="4975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86" name="Рисунок 7" descr="0_b9f30_2a2c8881_L.png"/>
          <p:cNvPicPr/>
          <p:nvPr/>
        </p:nvPicPr>
        <p:blipFill>
          <a:blip r:embed="rId4"/>
          <a:stretch/>
        </p:blipFill>
        <p:spPr>
          <a:xfrm>
            <a:off x="7858080" y="3929040"/>
            <a:ext cx="1523880" cy="1365120"/>
          </a:xfrm>
          <a:prstGeom prst="rect">
            <a:avLst/>
          </a:prstGeom>
          <a:ln>
            <a:noFill/>
          </a:ln>
        </p:spPr>
      </p:pic>
      <p:pic>
        <p:nvPicPr>
          <p:cNvPr id="187" name="Рисунок 8" descr="22738248.png"/>
          <p:cNvPicPr/>
          <p:nvPr/>
        </p:nvPicPr>
        <p:blipFill>
          <a:blip r:embed="rId5"/>
          <a:stretch/>
        </p:blipFill>
        <p:spPr>
          <a:xfrm>
            <a:off x="0" y="142920"/>
            <a:ext cx="1285920" cy="1504800"/>
          </a:xfrm>
          <a:prstGeom prst="rect">
            <a:avLst/>
          </a:prstGeom>
          <a:ln>
            <a:noFill/>
          </a:ln>
        </p:spPr>
      </p:pic>
      <p:sp>
        <p:nvSpPr>
          <p:cNvPr id="188" name="PlaceHolder 3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90000" rIns="90000" tIns="46800" bIns="46800">
            <a:normAutofit fontScale="73000"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dt"/>
          </p:nvPr>
        </p:nvSpPr>
        <p:spPr>
          <a:xfrm>
            <a:off x="456840" y="4766760"/>
            <a:ext cx="213372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91" name="PlaceHolder 6"/>
          <p:cNvSpPr>
            <a:spLocks noGrp="1"/>
          </p:cNvSpPr>
          <p:nvPr>
            <p:ph type="ftr"/>
          </p:nvPr>
        </p:nvSpPr>
        <p:spPr>
          <a:xfrm>
            <a:off x="3124080" y="4766760"/>
            <a:ext cx="289584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7"/>
          <p:cNvSpPr>
            <a:spLocks noGrp="1"/>
          </p:cNvSpPr>
          <p:nvPr>
            <p:ph type="sldNum"/>
          </p:nvPr>
        </p:nvSpPr>
        <p:spPr>
          <a:xfrm>
            <a:off x="6552720" y="4766760"/>
            <a:ext cx="213372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EABCB0C8-4C3E-427E-B00B-3202F04274AA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1"/>
          <p:cNvGrpSpPr/>
          <p:nvPr/>
        </p:nvGrpSpPr>
        <p:grpSpPr>
          <a:xfrm>
            <a:off x="-60480" y="-36360"/>
            <a:ext cx="9264960" cy="5267160"/>
            <a:chOff x="-60480" y="-36360"/>
            <a:chExt cx="9264960" cy="5267160"/>
          </a:xfrm>
        </p:grpSpPr>
        <p:pic>
          <p:nvPicPr>
            <p:cNvPr id="230" name="Рамка 6" descr=""/>
            <p:cNvPicPr/>
            <p:nvPr/>
          </p:nvPicPr>
          <p:blipFill>
            <a:blip r:embed="rId3"/>
            <a:stretch/>
          </p:blipFill>
          <p:spPr>
            <a:xfrm>
              <a:off x="-60480" y="-36360"/>
              <a:ext cx="9264960" cy="5267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1" name="CustomShape 2"/>
            <p:cNvSpPr/>
            <p:nvPr/>
          </p:nvSpPr>
          <p:spPr>
            <a:xfrm>
              <a:off x="84240" y="84240"/>
              <a:ext cx="8975520" cy="4975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32" name="Рисунок 7" descr="700_FO65189654_67c399490eb57728163401ec8d515751.jpg"/>
          <p:cNvPicPr/>
          <p:nvPr/>
        </p:nvPicPr>
        <p:blipFill>
          <a:blip r:embed="rId4"/>
          <a:stretch/>
        </p:blipFill>
        <p:spPr>
          <a:xfrm rot="19153800">
            <a:off x="7870680" y="226800"/>
            <a:ext cx="414360" cy="414360"/>
          </a:xfrm>
          <a:prstGeom prst="rect">
            <a:avLst/>
          </a:prstGeom>
          <a:ln>
            <a:noFill/>
          </a:ln>
        </p:spPr>
      </p:pic>
      <p:pic>
        <p:nvPicPr>
          <p:cNvPr id="233" name="Рисунок 8" descr="9603228-cartoon-science-chemical-flasks-and-beakers.jpg"/>
          <p:cNvPicPr/>
          <p:nvPr/>
        </p:nvPicPr>
        <p:blipFill>
          <a:blip r:embed="rId5"/>
          <a:srcRect l="42633" t="56945" r="0" b="0"/>
          <a:stretch/>
        </p:blipFill>
        <p:spPr>
          <a:xfrm>
            <a:off x="142920" y="4000680"/>
            <a:ext cx="1434960" cy="1143000"/>
          </a:xfrm>
          <a:prstGeom prst="rect">
            <a:avLst/>
          </a:prstGeom>
          <a:ln>
            <a:noFill/>
          </a:ln>
        </p:spPr>
      </p:pic>
      <p:pic>
        <p:nvPicPr>
          <p:cNvPr id="234" name="Рисунок 9" descr="image-microbe-p24640.jpg"/>
          <p:cNvPicPr/>
          <p:nvPr/>
        </p:nvPicPr>
        <p:blipFill>
          <a:blip r:embed="rId6"/>
          <a:stretch/>
        </p:blipFill>
        <p:spPr>
          <a:xfrm>
            <a:off x="8715240" y="928800"/>
            <a:ext cx="247680" cy="349200"/>
          </a:xfrm>
          <a:prstGeom prst="rect">
            <a:avLst/>
          </a:prstGeom>
          <a:ln>
            <a:noFill/>
          </a:ln>
        </p:spPr>
      </p:pic>
      <p:pic>
        <p:nvPicPr>
          <p:cNvPr id="235" name="Рисунок 10" descr="promptimage2.jpg"/>
          <p:cNvPicPr/>
          <p:nvPr/>
        </p:nvPicPr>
        <p:blipFill>
          <a:blip r:embed="rId7"/>
          <a:stretch/>
        </p:blipFill>
        <p:spPr>
          <a:xfrm rot="17899200">
            <a:off x="8055000" y="293040"/>
            <a:ext cx="1071720" cy="677880"/>
          </a:xfrm>
          <a:prstGeom prst="rect">
            <a:avLst/>
          </a:prstGeom>
          <a:ln>
            <a:noFill/>
          </a:ln>
        </p:spPr>
      </p:pic>
      <p:sp>
        <p:nvSpPr>
          <p:cNvPr id="236" name="PlaceHolder 3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</p:spPr>
        <p:txBody>
          <a:bodyPr lIns="90000" rIns="90000" tIns="46800" bIns="46800">
            <a:normAutofit fontScale="73000"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dt"/>
          </p:nvPr>
        </p:nvSpPr>
        <p:spPr>
          <a:xfrm>
            <a:off x="456840" y="4766760"/>
            <a:ext cx="213372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39" name="PlaceHolder 6"/>
          <p:cNvSpPr>
            <a:spLocks noGrp="1"/>
          </p:cNvSpPr>
          <p:nvPr>
            <p:ph type="ftr"/>
          </p:nvPr>
        </p:nvSpPr>
        <p:spPr>
          <a:xfrm>
            <a:off x="3124080" y="4766760"/>
            <a:ext cx="289584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7"/>
          <p:cNvSpPr>
            <a:spLocks noGrp="1"/>
          </p:cNvSpPr>
          <p:nvPr>
            <p:ph type="sldNum"/>
          </p:nvPr>
        </p:nvSpPr>
        <p:spPr>
          <a:xfrm>
            <a:off x="6552720" y="4766760"/>
            <a:ext cx="2133720" cy="274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20867803-1871-4CA8-812F-0E057251D7C4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684360" y="1418760"/>
            <a:ext cx="7773840" cy="1281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КОНСУЛЬТАЦИЯ ДЛЯ РОДИТЕЛЕЙ  ПО ТЕМЕ "ДОМАШНИЕ ПТИЦЫ"</a:t>
            </a:r>
            <a:br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6804000" y="4227480"/>
            <a:ext cx="2881440" cy="7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Выполнила: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Воспитатель мл.группы Найденова Е.А.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250920" y="3076560"/>
            <a:ext cx="4572000" cy="185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Ко-ко! Курочки!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Наши курочки в окно —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Ко-ко-ко! Ко-ко-ко!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А как Петя-петушок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Ранним-рано поутру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Нам споёт — ку-ка-ре-ку!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6012000" y="82440"/>
            <a:ext cx="4572000" cy="244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Петушок — золотой гребешок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Петушок, петушок,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Золотой гребешок,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Масляна головушка,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Шелкова бородушка,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Что ты рано встаешь,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Голосисто поешь,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Ване спать не даешь?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7" name="Рисунок 3" descr=""/>
          <p:cNvPicPr/>
          <p:nvPr/>
        </p:nvPicPr>
        <p:blipFill>
          <a:blip r:embed="rId1"/>
          <a:stretch/>
        </p:blipFill>
        <p:spPr>
          <a:xfrm>
            <a:off x="108000" y="108000"/>
            <a:ext cx="2519280" cy="3019320"/>
          </a:xfrm>
          <a:prstGeom prst="rect">
            <a:avLst/>
          </a:prstGeom>
          <a:ln>
            <a:noFill/>
          </a:ln>
        </p:spPr>
      </p:pic>
      <p:pic>
        <p:nvPicPr>
          <p:cNvPr id="298" name="Рисунок 4" descr=""/>
          <p:cNvPicPr/>
          <p:nvPr/>
        </p:nvPicPr>
        <p:blipFill>
          <a:blip r:embed="rId2"/>
          <a:stretch/>
        </p:blipFill>
        <p:spPr>
          <a:xfrm>
            <a:off x="6005520" y="2523960"/>
            <a:ext cx="3089160" cy="252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1187280" y="339840"/>
            <a:ext cx="603108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Наши уточки с утра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Наши уточки с утра –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Кря-кря-кря! Кря-кря-кря!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Наши гуси у пруда –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Га-га-га! Га-га-га!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А индюк среди двора –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Бал-бал-бал! Балды-балда!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Наши гуленьки вверху –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Грру-грру-угрру-у-грру-у!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Наши курочки в окно –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Кко-кко-кко-ко-ко-ко-ко!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А как петя-петушок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Ранним-рано поутру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Нам споет ку-ка-ре-ку!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0" name="Рисунок 2" descr=""/>
          <p:cNvPicPr/>
          <p:nvPr/>
        </p:nvPicPr>
        <p:blipFill>
          <a:blip r:embed="rId1"/>
          <a:stretch/>
        </p:blipFill>
        <p:spPr>
          <a:xfrm>
            <a:off x="4284720" y="966960"/>
            <a:ext cx="4481280" cy="298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324000" y="1708200"/>
            <a:ext cx="3294000" cy="156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Привяжу я козлика к белой березке,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Стой мой козлик, стой не бодайся,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Белая березка стой не качайся.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2" name="Рисунок 2" descr=""/>
          <p:cNvPicPr/>
          <p:nvPr/>
        </p:nvPicPr>
        <p:blipFill>
          <a:blip r:embed="rId1"/>
          <a:stretch/>
        </p:blipFill>
        <p:spPr>
          <a:xfrm>
            <a:off x="4643280" y="555480"/>
            <a:ext cx="3237120" cy="4023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6084720" y="1521000"/>
            <a:ext cx="2664000" cy="21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Хрюшки-хрюшки недовольны: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— Хрю-хрю-хрю!- кричат-кричат,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— Не хотим носы такие!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Лишь две дырочки торчат.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4" name="Рисунок 2" descr=""/>
          <p:cNvPicPr/>
          <p:nvPr/>
        </p:nvPicPr>
        <p:blipFill>
          <a:blip r:embed="rId1"/>
          <a:stretch/>
        </p:blipFill>
        <p:spPr>
          <a:xfrm>
            <a:off x="1258920" y="1131840"/>
            <a:ext cx="4226040" cy="316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611280" y="2211480"/>
            <a:ext cx="4572000" cy="146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Helvetica Neue"/>
                <a:ea typeface="Arial"/>
              </a:rPr>
              <a:t>Стала курица считать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Helvetica Neue"/>
                <a:ea typeface="Arial"/>
              </a:rPr>
              <a:t>Маленьких цыпляток: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Helvetica Neue"/>
                <a:ea typeface="Arial"/>
              </a:rPr>
              <a:t>Желтых пять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Helvetica Neue"/>
                <a:ea typeface="Arial"/>
              </a:rPr>
              <a:t>И черных пять,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Helvetica Neue"/>
                <a:ea typeface="Arial"/>
              </a:rPr>
              <a:t>А всего десяток.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6" name="Рисунок 2" descr=""/>
          <p:cNvPicPr/>
          <p:nvPr/>
        </p:nvPicPr>
        <p:blipFill>
          <a:blip r:embed="rId1"/>
          <a:stretch/>
        </p:blipFill>
        <p:spPr>
          <a:xfrm>
            <a:off x="3924360" y="1276200"/>
            <a:ext cx="3816360" cy="2868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6084720" y="2533680"/>
            <a:ext cx="2718000" cy="228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Белые кудряшки,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У нашего барашка,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Шубка плотная на нём,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Копытца, рожки все при нём.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" name="Рисунок 2" descr=""/>
          <p:cNvPicPr/>
          <p:nvPr/>
        </p:nvPicPr>
        <p:blipFill>
          <a:blip r:embed="rId1"/>
          <a:stretch/>
        </p:blipFill>
        <p:spPr>
          <a:xfrm>
            <a:off x="1297080" y="447840"/>
            <a:ext cx="432108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611280" y="1276200"/>
            <a:ext cx="777708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ЖЕЛАЕМ УСПЕХОВ!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ЖДЕМ ВАШИХ ПОДЕЛОК!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1332000" y="268200"/>
            <a:ext cx="6840360" cy="146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Рекомендации: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 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- рассмотрите с ребёнком иллюстрации с изображением домашних птиц и их семей (курица – петух – цыплята, утка – селезень – утята, гусыня – гусь – гусята, индюшка – индюк – индюшата);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Рисунок 2" descr=""/>
          <p:cNvPicPr/>
          <p:nvPr/>
        </p:nvPicPr>
        <p:blipFill>
          <a:blip r:embed="rId1"/>
          <a:stretch/>
        </p:blipFill>
        <p:spPr>
          <a:xfrm>
            <a:off x="139680" y="1712880"/>
            <a:ext cx="1839960" cy="2454480"/>
          </a:xfrm>
          <a:prstGeom prst="rect">
            <a:avLst/>
          </a:prstGeom>
          <a:ln>
            <a:noFill/>
          </a:ln>
        </p:spPr>
      </p:pic>
      <p:pic>
        <p:nvPicPr>
          <p:cNvPr id="281" name="Рисунок 3" descr=""/>
          <p:cNvPicPr/>
          <p:nvPr/>
        </p:nvPicPr>
        <p:blipFill>
          <a:blip r:embed="rId2"/>
          <a:stretch/>
        </p:blipFill>
        <p:spPr>
          <a:xfrm>
            <a:off x="2050920" y="2859120"/>
            <a:ext cx="2486160" cy="2166840"/>
          </a:xfrm>
          <a:prstGeom prst="rect">
            <a:avLst/>
          </a:prstGeom>
          <a:ln>
            <a:noFill/>
          </a:ln>
        </p:spPr>
      </p:pic>
      <p:pic>
        <p:nvPicPr>
          <p:cNvPr id="282" name="Рисунок 4" descr=""/>
          <p:cNvPicPr/>
          <p:nvPr/>
        </p:nvPicPr>
        <p:blipFill>
          <a:blip r:embed="rId3"/>
          <a:srcRect l="0" t="17738" r="2413" b="14243"/>
          <a:stretch/>
        </p:blipFill>
        <p:spPr>
          <a:xfrm>
            <a:off x="5148360" y="3405240"/>
            <a:ext cx="2376360" cy="1655640"/>
          </a:xfrm>
          <a:prstGeom prst="rect">
            <a:avLst/>
          </a:prstGeom>
          <a:ln>
            <a:noFill/>
          </a:ln>
        </p:spPr>
      </p:pic>
      <p:pic>
        <p:nvPicPr>
          <p:cNvPr id="283" name="Рисунок 5" descr=""/>
          <p:cNvPicPr/>
          <p:nvPr/>
        </p:nvPicPr>
        <p:blipFill>
          <a:blip r:embed="rId4"/>
          <a:srcRect l="11148" t="24801" r="13248" b="6605"/>
          <a:stretch/>
        </p:blipFill>
        <p:spPr>
          <a:xfrm>
            <a:off x="6156360" y="1419120"/>
            <a:ext cx="2825640" cy="1924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476360" y="700200"/>
            <a:ext cx="7128000" cy="228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Объясните ребёнку, что эти птицы называются домашними, почему они так называются;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-закрепите названия птиц и слова, обозначающие и определяющие их внешний вид и повадки;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-уточните, где они живут, чем питаются и какую пользу приносят (яйцо, перо, мясо), как за ними ухаживает человек;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-расскажите о профессии птичницы;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-по возможности рассмотрите этих птиц в природе.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2195640" y="411120"/>
            <a:ext cx="52387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  <a:ea typeface="Times New Roman"/>
              </a:rPr>
              <a:t>Игры для изучения и закрепления материала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1547640" y="843120"/>
            <a:ext cx="6624720" cy="393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Задание 1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. Отгадать загадку и выучить по выбору.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Квохчет, квохчет, детей созывает,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Всех под крыло собирает.                    (Курица)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Хвост с узорами, сапоги со шпорами.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Всех бужу, хоть часов не завожу.         (Петух)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 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Явился в желтой шубке, прощайте, две скорлупки.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                                                                               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(Цыпленок)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Красные лапки, щиплет за пятки, беги без оглядки.        (Гусь)                                                                 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Катится бочка, нет на ней ни сучочка.          (Яйцо)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28760" y="2214360"/>
            <a:ext cx="8229600" cy="857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br/>
            <a:br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3786120" y="285840"/>
            <a:ext cx="184320" cy="76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3"/>
          <p:cNvSpPr/>
          <p:nvPr/>
        </p:nvSpPr>
        <p:spPr>
          <a:xfrm>
            <a:off x="1763640" y="771480"/>
            <a:ext cx="6048360" cy="18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Задание 2.</a:t>
            </a: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  Дидактическая игра «Угадай, кто это».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Кудах-тах-тах – снеслась в кустах. (Курица)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Ку-ка-ре-ку  - кур стерегу! (Петух)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Пить-пить-пить – воды попить! (Цыпленок)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Кря-кря – ищу червя! (Утка)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332000" y="700200"/>
            <a:ext cx="7127640" cy="329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  <a:spcBef>
                <a:spcPts val="598"/>
              </a:spcBef>
              <a:spcAft>
                <a:spcPts val="799"/>
              </a:spcAft>
            </a:pP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Задание 3. </a:t>
            </a: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Дидактическая игра «Кто как разговаривает» (упражнение в словообразовании): утка (кря-кря) – крякает; гусь (га-га) – гогочет, петух (…) - кукарекает, курица (…) - кудахчет.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spcAft>
                <a:spcPts val="799"/>
              </a:spcAft>
            </a:pP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Задание 4. </a:t>
            </a: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Дидактическая игра «Один – много» (образование множественного числа имени существительного): цыпленок – цыплята, курица – курицы, индюк - …, гусь - …, утка - … 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spcAft>
                <a:spcPts val="799"/>
              </a:spcAft>
            </a:pP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Задание 5. </a:t>
            </a: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Дидактическая игра «У кого кто» (упражнение в словообразовании).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Единственное число имен существительных: у утки – утенок, у гусыни - …, у индюшки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187280" y="700200"/>
            <a:ext cx="7488360" cy="33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  <a:spcBef>
                <a:spcPts val="598"/>
              </a:spcBef>
              <a:spcAft>
                <a:spcPts val="799"/>
              </a:spcAft>
            </a:pP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Задание 6. </a:t>
            </a: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Дидактическая игра «Кто как передвигается»: утка (что делает?) – ходит, плавает, летает; индюшка (…) -…, курочка (…) - …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spcAft>
                <a:spcPts val="799"/>
              </a:spcAft>
            </a:pP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Задание 7. </a:t>
            </a: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Дидактическая игра «Исправь ошибку» (на логическое мышление): у утки – гусята; у индюшки – цыплята; у курицы – утята; у гусыни – индюшата.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spcAft>
                <a:spcPts val="799"/>
              </a:spcAft>
            </a:pP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Задание 8. </a:t>
            </a: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Составить описательный рассказ о домашней птице по следующему плану: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Кто это? Каков внешний вид? Какие повадки? Кто у этой птицы детеныши? Чем питается? Какую пользу приносит?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1258920" y="411120"/>
            <a:ext cx="7561080" cy="369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ts val="1199"/>
              </a:lnSpc>
              <a:spcBef>
                <a:spcPts val="598"/>
              </a:spcBef>
              <a:spcAft>
                <a:spcPts val="799"/>
              </a:spcAft>
            </a:pP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Задание 9. </a:t>
            </a: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Упражнение для пальчиков.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199"/>
              </a:lnSpc>
              <a:spcBef>
                <a:spcPts val="598"/>
              </a:spcBef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Утята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199"/>
              </a:lnSpc>
              <a:spcBef>
                <a:spcPts val="598"/>
              </a:spcBef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199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Первый, второй – шли утята.                    </a:t>
            </a:r>
            <a:r>
              <a:rPr b="0" i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Поочередно сгибать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199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Третий, четвертый – за водой.       </a:t>
            </a:r>
            <a:r>
              <a:rPr b="0" i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            пальцы рук, начиная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199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А за ними плелся пятый,                           </a:t>
            </a:r>
            <a:r>
              <a:rPr b="0" i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с большого, а со слов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199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 </a:t>
            </a: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Позади бежал шестой</a:t>
            </a:r>
            <a:r>
              <a:rPr b="0" i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.                              «пи-пи-пи» ритмично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199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А седьмой от них отстал,                           </a:t>
            </a:r>
            <a:r>
              <a:rPr b="0" i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сгибать и разгибать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199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А восьмой уже устал.                                  </a:t>
            </a:r>
            <a:r>
              <a:rPr b="0" i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пальцы обеих рук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199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А девятый всех догнал,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199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А десятый испугался,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199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 </a:t>
            </a: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Громко - громко запищал: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199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«Пи-пи-пи!»-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199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«Не пищи, мы тут рядом, поищи!»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1332000" y="268200"/>
            <a:ext cx="7488000" cy="139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598"/>
              </a:spcBef>
              <a:spcAft>
                <a:spcPts val="799"/>
              </a:spcAft>
            </a:pP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Задание 10. </a:t>
            </a: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 Выучите с  ребенком  стихотворение или потешку и вместе  сделайте поделку из природного или бросового материала.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Га-га-га -  гогочет гусь: «Я семьей своей горжусь,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Arial"/>
                <a:ea typeface="Times New Roman"/>
              </a:rPr>
              <a:t>На гусят и на гусыню я гляжу не нагляжусь»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Рисунок 3" descr="C:\Users\Дом\Desktop\s1200.jpg"/>
          <p:cNvPicPr/>
          <p:nvPr/>
        </p:nvPicPr>
        <p:blipFill>
          <a:blip r:embed="rId1"/>
          <a:stretch/>
        </p:blipFill>
        <p:spPr>
          <a:xfrm>
            <a:off x="1547640" y="1981080"/>
            <a:ext cx="5472360" cy="303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Application>LibreOffice/6.3.1.2$Linux_X86_64 LibreOffice_project/b79626edf0065ac373bd1df5c28bd630b4424273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2018-07-02T03:11:43Z</dcterms:created>
  <dc:creator>Lenovo</dc:creator>
  <dc:description/>
  <dc:language>en-US</dc:language>
  <cp:lastModifiedBy>Пользователь Windows</cp:lastModifiedBy>
  <dcterms:modified xsi:type="dcterms:W3CDTF">2019-10-13T08:06:18Z</dcterms:modified>
  <cp:revision>9</cp:revision>
  <dc:subject/>
  <dc:title>Слайд 1</dc:title>
</cp:coreProperties>
</file>