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0" r:id="rId4"/>
    <p:sldId id="259" r:id="rId5"/>
    <p:sldId id="261" r:id="rId6"/>
    <p:sldId id="262" r:id="rId7"/>
    <p:sldId id="267" r:id="rId8"/>
    <p:sldId id="263" r:id="rId9"/>
    <p:sldId id="264" r:id="rId10"/>
    <p:sldId id="265" r:id="rId11"/>
    <p:sldId id="266" r:id="rId12"/>
    <p:sldId id="268" r:id="rId13"/>
    <p:sldId id="269"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CC0000"/>
    <a:srgbClr val="6C0000"/>
    <a:srgbClr val="005000"/>
    <a:srgbClr val="007A00"/>
    <a:srgbClr val="194B32"/>
    <a:srgbClr val="006600"/>
    <a:srgbClr val="753805"/>
    <a:srgbClr val="7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786DDDE-3C24-42F7-AD86-2E92357493A0}" type="datetimeFigureOut">
              <a:rPr lang="ru-RU" smtClean="0"/>
              <a:pPr/>
              <a:t>19.09.2019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86DDDE-3C24-42F7-AD86-2E92357493A0}" type="datetimeFigureOut">
              <a:rPr lang="ru-RU" smtClean="0"/>
              <a:pPr/>
              <a:t>19.09.2019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86DDDE-3C24-42F7-AD86-2E92357493A0}" type="datetimeFigureOut">
              <a:rPr lang="ru-RU" smtClean="0"/>
              <a:pPr/>
              <a:t>19.09.2019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86DDDE-3C24-42F7-AD86-2E92357493A0}" type="datetimeFigureOut">
              <a:rPr lang="ru-RU" smtClean="0"/>
              <a:pPr/>
              <a:t>19.09.2019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786DDDE-3C24-42F7-AD86-2E92357493A0}" type="datetimeFigureOut">
              <a:rPr lang="ru-RU" smtClean="0"/>
              <a:pPr/>
              <a:t>19.09.2019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86DDDE-3C24-42F7-AD86-2E92357493A0}" type="datetimeFigureOut">
              <a:rPr lang="ru-RU" smtClean="0"/>
              <a:pPr/>
              <a:t>19.09.2019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786DDDE-3C24-42F7-AD86-2E92357493A0}" type="datetimeFigureOut">
              <a:rPr lang="ru-RU" smtClean="0"/>
              <a:pPr/>
              <a:t>19.09.2019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786DDDE-3C24-42F7-AD86-2E92357493A0}" type="datetimeFigureOut">
              <a:rPr lang="ru-RU" smtClean="0"/>
              <a:pPr/>
              <a:t>19.09.2019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786DDDE-3C24-42F7-AD86-2E92357493A0}" type="datetimeFigureOut">
              <a:rPr lang="ru-RU" smtClean="0"/>
              <a:pPr/>
              <a:t>19.09.2019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86DDDE-3C24-42F7-AD86-2E92357493A0}" type="datetimeFigureOut">
              <a:rPr lang="ru-RU" smtClean="0"/>
              <a:pPr/>
              <a:t>19.09.2019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86DDDE-3C24-42F7-AD86-2E92357493A0}" type="datetimeFigureOut">
              <a:rPr lang="ru-RU" smtClean="0"/>
              <a:pPr/>
              <a:t>19.09.2019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6DDDE-3C24-42F7-AD86-2E92357493A0}" type="datetimeFigureOut">
              <a:rPr lang="ru-RU" smtClean="0"/>
              <a:pPr/>
              <a:t>19.09.2019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AE15F-6247-4BFE-8560-255CB9D3AF3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fif"/><Relationship Id="rId1" Type="http://schemas.openxmlformats.org/officeDocument/2006/relationships/slideLayout" Target="../slideLayouts/slideLayout2.xml"/><Relationship Id="rId4" Type="http://schemas.openxmlformats.org/officeDocument/2006/relationships/image" Target="../media/image14.jfif"/></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2636912"/>
            <a:ext cx="7272808" cy="165618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dirty="0"/>
              <a:t>Консультация для родителей</a:t>
            </a:r>
            <a:r>
              <a:rPr lang="ru-RU" sz="4000" dirty="0"/>
              <a:t/>
            </a:r>
            <a:br>
              <a:rPr lang="ru-RU" sz="4000" dirty="0"/>
            </a:br>
            <a:r>
              <a:rPr lang="ru-RU" sz="6000" b="1" dirty="0"/>
              <a:t> «Делаем поделки из овощей и фруктов» </a:t>
            </a:r>
            <a:r>
              <a:rPr lang="ru-RU" sz="6000" dirty="0"/>
              <a:t/>
            </a:r>
            <a:br>
              <a:rPr lang="ru-RU" sz="6000" dirty="0"/>
            </a:br>
            <a:endParaRPr lang="ru-RU" sz="6000" b="1" spc="50" dirty="0">
              <a:ln w="11430"/>
              <a:solidFill>
                <a:srgbClr val="8A0000"/>
              </a:solidFill>
              <a:effectLst>
                <a:outerShdw blurRad="38100" dist="38100" dir="2700000" algn="tl">
                  <a:srgbClr val="000000">
                    <a:alpha val="43137"/>
                  </a:srgbClr>
                </a:outerShdw>
              </a:effectLst>
            </a:endParaRPr>
          </a:p>
        </p:txBody>
      </p:sp>
      <p:sp>
        <p:nvSpPr>
          <p:cNvPr id="3" name="TextBox 2"/>
          <p:cNvSpPr txBox="1"/>
          <p:nvPr/>
        </p:nvSpPr>
        <p:spPr>
          <a:xfrm>
            <a:off x="5364088" y="5013176"/>
            <a:ext cx="2952328" cy="369332"/>
          </a:xfrm>
          <a:prstGeom prst="rect">
            <a:avLst/>
          </a:prstGeom>
          <a:noFill/>
        </p:spPr>
        <p:txBody>
          <a:bodyPr wrap="square" rtlCol="0">
            <a:spAutoFit/>
          </a:bodyPr>
          <a:lstStyle/>
          <a:p>
            <a:r>
              <a:rPr lang="ru-RU" dirty="0" smtClean="0"/>
              <a:t>Выполнила: Найденова Е.А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36096" y="1124744"/>
            <a:ext cx="3312368" cy="5433467"/>
          </a:xfrm>
        </p:spPr>
        <p:txBody>
          <a:bodyPr>
            <a:normAutofit fontScale="70000" lnSpcReduction="20000"/>
          </a:bodyPr>
          <a:lstStyle/>
          <a:p>
            <a:pPr marL="0" indent="0">
              <a:buNone/>
            </a:pPr>
            <a:r>
              <a:rPr lang="ru-RU" sz="4600" b="1" dirty="0"/>
              <a:t>Еж</a:t>
            </a:r>
            <a:endParaRPr lang="ru-RU" sz="4600" dirty="0"/>
          </a:p>
          <a:p>
            <a:pPr marL="0" indent="0">
              <a:buNone/>
            </a:pPr>
            <a:r>
              <a:rPr lang="ru-RU" sz="2300" dirty="0"/>
              <a:t>Для создания ежика понадобится: груша, зеленый виноград, немного рябины, черная виноградина, 2 шт. изюма для глаз, зубочистки.</a:t>
            </a:r>
          </a:p>
          <a:p>
            <a:pPr marL="0" indent="0">
              <a:buNone/>
            </a:pPr>
            <a:r>
              <a:rPr lang="ru-RU" sz="2300" dirty="0"/>
              <a:t>Берем грушу, делаем надрез практически по середине, очищаем кожуру. Зеленые виноградинки насаживаем на зубочистки, но не прям по середине, чуть ближе к одному краю. Тем концом который длинней вставляем в грушу</a:t>
            </a:r>
            <a:r>
              <a:rPr lang="ru-RU" sz="2300" dirty="0" smtClean="0"/>
              <a:t>.</a:t>
            </a:r>
            <a:r>
              <a:rPr lang="ru-RU" sz="2300" dirty="0"/>
              <a:t> На нос надеваем черную виноградинку. Ножом немного вырезаем глазки, делаем небольшие впадинки, куда потом вставляем изюминки. Последним шагом делаем груз ёжику из фруктов своими руками. На иголки цепляем несколько ягод рябины.</a:t>
            </a:r>
          </a:p>
          <a:p>
            <a:pPr marL="0" indent="0">
              <a:buNone/>
            </a:pPr>
            <a:endParaRPr lang="ru-RU" sz="1800" dirty="0"/>
          </a:p>
        </p:txBody>
      </p:sp>
      <p:pic>
        <p:nvPicPr>
          <p:cNvPr id="8" name="Рисунок 7" descr="http://s017.radikal.ru/i433/1201/16/28a705b6bbba.jpg"/>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9552" y="1556792"/>
            <a:ext cx="4725888" cy="3611741"/>
          </a:xfrm>
          <a:prstGeom prst="rect">
            <a:avLst/>
          </a:prstGeom>
          <a:noFill/>
          <a:ln>
            <a:noFill/>
          </a:ln>
        </p:spPr>
      </p:pic>
    </p:spTree>
    <p:extLst>
      <p:ext uri="{BB962C8B-B14F-4D97-AF65-F5344CB8AC3E}">
        <p14:creationId xmlns:p14="http://schemas.microsoft.com/office/powerpoint/2010/main" val="186544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7"/>
            <a:ext cx="8507288" cy="3168352"/>
          </a:xfrm>
        </p:spPr>
        <p:txBody>
          <a:bodyPr>
            <a:normAutofit fontScale="70000" lnSpcReduction="20000"/>
          </a:bodyPr>
          <a:lstStyle/>
          <a:p>
            <a:pPr marL="0" indent="0">
              <a:buNone/>
            </a:pPr>
            <a:r>
              <a:rPr lang="ru-RU" dirty="0"/>
              <a:t> </a:t>
            </a:r>
          </a:p>
          <a:p>
            <a:pPr marL="0" indent="0" algn="ctr">
              <a:buNone/>
            </a:pPr>
            <a:r>
              <a:rPr lang="ru-RU" sz="3400" b="1" dirty="0"/>
              <a:t>Такса</a:t>
            </a:r>
            <a:endParaRPr lang="ru-RU" sz="3400" dirty="0"/>
          </a:p>
          <a:p>
            <a:pPr marL="0" indent="0">
              <a:buNone/>
            </a:pPr>
            <a:r>
              <a:rPr lang="ru-RU" sz="2500" dirty="0"/>
              <a:t>Для изготовления поделки понадобится: 2 шт. банана, маркер, черного цвета, зубочистки, черные горошинки перца, маленький кусочек морковки</a:t>
            </a:r>
            <a:r>
              <a:rPr lang="ru-RU" sz="2500" dirty="0" smtClean="0"/>
              <a:t>.</a:t>
            </a:r>
            <a:r>
              <a:rPr lang="ru-RU" sz="2500" dirty="0"/>
              <a:t> Берем один банан и намечаем маркером где будем вырезать ноги. Ножом режем банан очень аккуратно и не глубоко. Ноги должны быть не слишком близко, а то собачка будет не устойчива. Когда вырезали, вставляем немного зубочисток на каждую ногу, так как поделка должна стоять уверенно. Теперь делаем голову. Надо сделать длинные уши, поэтому боковые стороны банана не отрезаем, а вырезаем все остальное - середину. Так же отрезаем кончик банана и делаем там рот из морковки. Вставляем этот кусочек прямо внутрь. Так же красим маркером место под глаза и туда вставляем горошинки перца черного. Теперь просто крепим голову и туловище. Такса готова!</a:t>
            </a:r>
          </a:p>
          <a:p>
            <a:pPr marL="0" indent="0">
              <a:buNone/>
            </a:pPr>
            <a:endParaRPr lang="ru-RU" sz="2500" dirty="0"/>
          </a:p>
          <a:p>
            <a:pPr marL="0" indent="0">
              <a:buNone/>
            </a:pPr>
            <a:endParaRPr lang="ru-RU" sz="2500" dirty="0"/>
          </a:p>
        </p:txBody>
      </p:sp>
      <p:pic>
        <p:nvPicPr>
          <p:cNvPr id="4" name="Рисунок 3" descr="http://cdn02.komikler.com/k/res/2007/06/20070611_411332_1181550385_o6er.jpg"/>
          <p:cNvPicPr/>
          <p:nvPr/>
        </p:nvPicPr>
        <p:blipFill rotWithShape="1">
          <a:blip r:embed="rId2" cstate="print">
            <a:extLst>
              <a:ext uri="{BEBA8EAE-BF5A-486C-A8C5-ECC9F3942E4B}">
                <a14:imgProps xmlns:a14="http://schemas.microsoft.com/office/drawing/2010/main">
                  <a14:imgLayer r:embed="rId3">
                    <a14:imgEffect>
                      <a14:backgroundRemoval t="11034" b="83448" l="11552" r="95690">
                        <a14:foregroundMark x1="29655" y1="38621" x2="29655" y2="38621"/>
                        <a14:foregroundMark x1="21379" y1="35172" x2="21379" y2="35172"/>
                        <a14:foregroundMark x1="19138" y1="39770" x2="19138" y2="39770"/>
                        <a14:foregroundMark x1="21724" y1="32184" x2="21724" y2="32184"/>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11379" t="3679" r="4310" b="16092"/>
          <a:stretch/>
        </p:blipFill>
        <p:spPr bwMode="auto">
          <a:xfrm>
            <a:off x="2613957" y="3501008"/>
            <a:ext cx="4193773" cy="25922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555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8064" y="846138"/>
            <a:ext cx="3449357" cy="25870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846138"/>
            <a:ext cx="4055352" cy="47431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3717033"/>
            <a:ext cx="3911936" cy="22322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155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92696"/>
            <a:ext cx="3970536" cy="26470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836712"/>
            <a:ext cx="3884824" cy="51797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522" y="3616549"/>
            <a:ext cx="3599892" cy="23999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28597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lgn="ctr">
              <a:buNone/>
            </a:pPr>
            <a:r>
              <a:rPr lang="ru-RU" dirty="0" smtClean="0"/>
              <a:t>Желаем вам творческих успехов и ждем интересных, сказочных композиций! </a:t>
            </a:r>
            <a:endParaRPr lang="ru-RU" dirty="0"/>
          </a:p>
          <a:p>
            <a:endParaRPr lang="ru-RU" dirty="0" smtClean="0"/>
          </a:p>
          <a:p>
            <a:endParaRPr lang="ru-RU" dirty="0"/>
          </a:p>
          <a:p>
            <a:endParaRPr lang="ru-RU" dirty="0" smtClean="0"/>
          </a:p>
          <a:p>
            <a:endParaRPr lang="ru-RU" dirty="0"/>
          </a:p>
          <a:p>
            <a:pPr marL="0" indent="0" algn="ctr">
              <a:buNone/>
            </a:pPr>
            <a:r>
              <a:rPr lang="ru-RU" dirty="0" smtClean="0"/>
              <a:t>Спасибо за внимание!</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2636912"/>
            <a:ext cx="3312368" cy="2486824"/>
          </a:xfrm>
          <a:prstGeom prst="rect">
            <a:avLst/>
          </a:prstGeom>
        </p:spPr>
      </p:pic>
    </p:spTree>
    <p:extLst>
      <p:ext uri="{BB962C8B-B14F-4D97-AF65-F5344CB8AC3E}">
        <p14:creationId xmlns:p14="http://schemas.microsoft.com/office/powerpoint/2010/main" val="1588976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5"/>
          <p:cNvSpPr>
            <a:spLocks noGrp="1"/>
          </p:cNvSpPr>
          <p:nvPr>
            <p:ph idx="1"/>
          </p:nvPr>
        </p:nvSpPr>
        <p:spPr>
          <a:xfrm>
            <a:off x="395536" y="692696"/>
            <a:ext cx="8352928" cy="5760640"/>
          </a:xfrm>
        </p:spPr>
        <p:txBody>
          <a:bodyPr>
            <a:normAutofit/>
          </a:bodyPr>
          <a:lstStyle/>
          <a:p>
            <a:pPr marL="0" indent="0">
              <a:spcBef>
                <a:spcPts val="0"/>
              </a:spcBef>
              <a:buNone/>
            </a:pPr>
            <a:r>
              <a:rPr lang="en-US" sz="1800" dirty="0" smtClean="0"/>
              <a:t>	</a:t>
            </a:r>
            <a:r>
              <a:rPr lang="ru-RU" sz="1800" dirty="0" smtClean="0"/>
              <a:t>Фрукты </a:t>
            </a:r>
            <a:r>
              <a:rPr lang="ru-RU" sz="1800" dirty="0"/>
              <a:t>и овощи – поистине уникальные продукты. Они вкусны, полезны, красивы и в естественном, и в приготовленном виде. Они привычны и знакомы детям с самого раннего возраста как пища, приятное лакомство. Но ведь на них можно смотреть не только как на еду. </a:t>
            </a:r>
            <a:endParaRPr lang="en-US" sz="1800" dirty="0" smtClean="0"/>
          </a:p>
          <a:p>
            <a:pPr marL="0" indent="0">
              <a:spcBef>
                <a:spcPts val="0"/>
              </a:spcBef>
              <a:buNone/>
            </a:pPr>
            <a:r>
              <a:rPr lang="en-US" sz="1800" dirty="0" smtClean="0"/>
              <a:t>	</a:t>
            </a:r>
            <a:endParaRPr lang="ru-RU" sz="1800" dirty="0" smtClean="0"/>
          </a:p>
        </p:txBody>
      </p:sp>
      <p:pic>
        <p:nvPicPr>
          <p:cNvPr id="8" name="Рисунок 7" descr="http://yaushev.com/wp-content/uploads/2012/05/%D0%97%D0%B0%D0%B1%D0%B0%D0%B2%D0%BD%D1%8B%D0%B5-%D0%BE%D0%B2%D0%BE%D1%89%D0%B8-%D0%B8-%D1%84%D1%80%D1%83%D0%BA%D1%82%D1%8B-%D0%BF%D1%80%D0%B8%D0%BC%D0%B5%D1%80-5.jpg"/>
          <p:cNvPicPr/>
          <p:nvPr/>
        </p:nvPicPr>
        <p:blipFill rotWithShape="1">
          <a:blip r:embed="rId2" cstate="print">
            <a:extLst>
              <a:ext uri="{BEBA8EAE-BF5A-486C-A8C5-ECC9F3942E4B}">
                <a14:imgProps xmlns:a14="http://schemas.microsoft.com/office/drawing/2010/main">
                  <a14:imgLayer r:embed="rId3">
                    <a14:imgEffect>
                      <a14:backgroundRemoval t="15048" b="89905" l="33571" r="84000"/>
                    </a14:imgEffect>
                  </a14:imgLayer>
                </a14:imgProps>
              </a:ext>
              <a:ext uri="{28A0092B-C50C-407E-A947-70E740481C1C}">
                <a14:useLocalDpi xmlns:a14="http://schemas.microsoft.com/office/drawing/2010/main" val="0"/>
              </a:ext>
            </a:extLst>
          </a:blip>
          <a:srcRect l="31121" t="12181" r="14307" b="8449"/>
          <a:stretch/>
        </p:blipFill>
        <p:spPr bwMode="auto">
          <a:xfrm>
            <a:off x="4283968" y="2204864"/>
            <a:ext cx="3960440" cy="3672408"/>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pPr marL="0" indent="0">
              <a:buNone/>
            </a:pPr>
            <a:r>
              <a:rPr lang="ru-RU" sz="1800" dirty="0"/>
              <a:t>Вдруг после некоторой обработки яблоко, груша, морковь, огурец, картофелина превращаются, пусть на недолгое время, в забавные игрушки, подарки, персонажи настольного или кукольного театра. Вкусные и полезные они могут служить прекрасным природным материалом для сотворения всяческих чудес. Разнообразие форм, окраски, различная структура кожицы и мякоти плодов природы может натолкнуть ребенка на создание самых настоящих шедевров </a:t>
            </a:r>
            <a:r>
              <a:rPr lang="ru-RU" sz="1800" dirty="0" smtClean="0"/>
              <a:t>искусства</a:t>
            </a:r>
            <a:r>
              <a:rPr lang="en-US" sz="1600" dirty="0"/>
              <a:t>.</a:t>
            </a:r>
            <a:endParaRPr lang="ru-RU" sz="1600" dirty="0"/>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4777" y="3369703"/>
            <a:ext cx="2067344" cy="2756459"/>
          </a:xfrm>
          <a:prstGeom prst="rect">
            <a:avLst/>
          </a:prstGeom>
        </p:spPr>
      </p:pic>
    </p:spTree>
    <p:extLst>
      <p:ext uri="{BB962C8B-B14F-4D97-AF65-F5344CB8AC3E}">
        <p14:creationId xmlns:p14="http://schemas.microsoft.com/office/powerpoint/2010/main" val="234943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5"/>
          <p:cNvSpPr>
            <a:spLocks noGrp="1"/>
          </p:cNvSpPr>
          <p:nvPr>
            <p:ph idx="1"/>
          </p:nvPr>
        </p:nvSpPr>
        <p:spPr>
          <a:xfrm>
            <a:off x="395536" y="836712"/>
            <a:ext cx="8424936" cy="5328592"/>
          </a:xfrm>
        </p:spPr>
        <p:txBody>
          <a:bodyPr>
            <a:normAutofit/>
          </a:bodyPr>
          <a:lstStyle/>
          <a:p>
            <a:pPr algn="ctr">
              <a:spcBef>
                <a:spcPts val="0"/>
              </a:spcBef>
              <a:buNone/>
            </a:pPr>
            <a:endParaRPr lang="ru-RU" sz="2800" b="1" i="1" dirty="0" smtClean="0"/>
          </a:p>
          <a:p>
            <a:pPr algn="ctr">
              <a:spcBef>
                <a:spcPts val="0"/>
              </a:spcBef>
              <a:buNone/>
            </a:pPr>
            <a:endParaRPr lang="ru-RU" sz="1400" b="1" i="1" dirty="0" smtClean="0"/>
          </a:p>
        </p:txBody>
      </p:sp>
      <p:sp>
        <p:nvSpPr>
          <p:cNvPr id="2" name="Прямоугольник 1"/>
          <p:cNvSpPr/>
          <p:nvPr/>
        </p:nvSpPr>
        <p:spPr>
          <a:xfrm>
            <a:off x="575717" y="1268760"/>
            <a:ext cx="8208912" cy="4247317"/>
          </a:xfrm>
          <a:prstGeom prst="rect">
            <a:avLst/>
          </a:prstGeom>
        </p:spPr>
        <p:txBody>
          <a:bodyPr wrap="square">
            <a:spAutoFit/>
          </a:bodyPr>
          <a:lstStyle/>
          <a:p>
            <a:r>
              <a:rPr lang="ru-RU" dirty="0" smtClean="0"/>
              <a:t>	Поделки </a:t>
            </a:r>
            <a:r>
              <a:rPr lang="ru-RU" dirty="0"/>
              <a:t>из овощей и фруктов помогают развивать фантазию детей, их художественный вкус, умение видеть и создавать прекрасное, развивают мелкую моторику и усидчивость. Психологи утверждают, что чем лучше у ребенка развита мелкая моторика, тем лучше он говорит, тем лучше у него мышление. </a:t>
            </a:r>
          </a:p>
          <a:p>
            <a:r>
              <a:rPr lang="ru-RU" dirty="0" smtClean="0"/>
              <a:t>	При </a:t>
            </a:r>
            <a:r>
              <a:rPr lang="ru-RU" dirty="0"/>
              <a:t>изготовлении поделок развивается пространственное мышление, творческое и репродуктивное воображение</a:t>
            </a:r>
            <a:r>
              <a:rPr lang="ru-RU" dirty="0" smtClean="0"/>
              <a:t>.</a:t>
            </a:r>
          </a:p>
          <a:p>
            <a:r>
              <a:rPr lang="ru-RU" dirty="0" smtClean="0"/>
              <a:t>	Прежде</a:t>
            </a:r>
            <a:r>
              <a:rPr lang="ru-RU" dirty="0"/>
              <a:t>, чем приступить к изготовлению поделок, надо объяснить детям, что овощи и фрукты, прежде всего, еда. Именно поэтому с ними нужно обращаться бережно, не бросать где попало после того, когда надобность в них отпадет.</a:t>
            </a:r>
          </a:p>
          <a:p>
            <a:r>
              <a:rPr lang="ru-RU" dirty="0" smtClean="0"/>
              <a:t>	Перед </a:t>
            </a:r>
            <a:r>
              <a:rPr lang="ru-RU" dirty="0"/>
              <a:t>изготовлением поделок, нужно:</a:t>
            </a:r>
          </a:p>
          <a:p>
            <a:pPr lvl="0"/>
            <a:r>
              <a:rPr lang="ru-RU" dirty="0"/>
              <a:t>во-первых, определиться из каких овощей и что именно ребенок будет делать,</a:t>
            </a:r>
          </a:p>
          <a:p>
            <a:pPr lvl="0"/>
            <a:r>
              <a:rPr lang="ru-RU" dirty="0"/>
              <a:t> во-вторых, приготовить дополнительные детали: глаза, уши, хвостики и т.п.: это зависит от будущей поделки.</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5"/>
          <p:cNvSpPr>
            <a:spLocks noGrp="1"/>
          </p:cNvSpPr>
          <p:nvPr>
            <p:ph idx="1"/>
          </p:nvPr>
        </p:nvSpPr>
        <p:spPr>
          <a:xfrm>
            <a:off x="467544" y="1628800"/>
            <a:ext cx="8352928" cy="3960440"/>
          </a:xfrm>
        </p:spPr>
        <p:txBody>
          <a:bodyPr>
            <a:noAutofit/>
          </a:bodyPr>
          <a:lstStyle/>
          <a:p>
            <a:pPr marL="0" indent="0">
              <a:buNone/>
            </a:pPr>
            <a:r>
              <a:rPr lang="ru-RU" sz="1800" dirty="0" smtClean="0"/>
              <a:t>	Помимо </a:t>
            </a:r>
            <a:r>
              <a:rPr lang="ru-RU" sz="1800" dirty="0"/>
              <a:t>овощей и фруктов вам понадобится немного вспомогательного материала. Зубочистками или спичками можно скрепить части тела будущего персонажа, в ход пойдут и палочки, и веточки, и перья, корешки или листья. Всё зависит от вашей фантазии и желания подарить ребёнку сказку. </a:t>
            </a:r>
          </a:p>
          <a:p>
            <a:pPr marL="0" indent="0">
              <a:buNone/>
            </a:pPr>
            <a:r>
              <a:rPr lang="ru-RU" sz="1800" dirty="0" smtClean="0"/>
              <a:t>	Для </a:t>
            </a:r>
            <a:r>
              <a:rPr lang="ru-RU" sz="1800" dirty="0"/>
              <a:t>начала разложите перед ребенком все имеющиеся в творческом арсенале материалы. Можно сразу же рассортировать овощи и фрукты по цвету, форме, величине. Это облегчит дальнейшую работу при подборе «частей тела» для будущей фигуры. Наберитесь терпения, если ваша дочка или сын не сможет сразу уловить все тонкости процесса – помогайте и подбадривайте, ни в коем случае не высмеивайте ту фигурку, которую смастерили маленькие пальчики. Покажите ребенку пример, вместе прикрепляйте глаза, уши и хвостики. Пускай ребенок запоминает, что к чему крепится. «Подкрепить» процесс запоминания помогут загадки и стишки про то, кого вы мастерите.</a:t>
            </a:r>
          </a:p>
          <a:p>
            <a:pPr marL="0" indent="0" algn="ctr">
              <a:spcBef>
                <a:spcPts val="0"/>
              </a:spcBef>
              <a:buClr>
                <a:srgbClr val="6C0000"/>
              </a:buClr>
              <a:buSzPct val="80000"/>
              <a:buNone/>
            </a:pPr>
            <a:endParaRPr lang="ru-RU" sz="18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20688"/>
            <a:ext cx="8424936" cy="5616624"/>
          </a:xfrm>
        </p:spPr>
        <p:txBody>
          <a:bodyPr>
            <a:normAutofit fontScale="55000" lnSpcReduction="20000"/>
          </a:bodyPr>
          <a:lstStyle/>
          <a:p>
            <a:pPr marL="0" indent="0" algn="ctr">
              <a:buNone/>
            </a:pPr>
            <a:r>
              <a:rPr lang="ru-RU" sz="5100" b="1" dirty="0"/>
              <a:t>Основные элементы поделок</a:t>
            </a:r>
            <a:endParaRPr lang="ru-RU" sz="5100" dirty="0"/>
          </a:p>
          <a:p>
            <a:pPr marL="0" indent="0">
              <a:buNone/>
            </a:pPr>
            <a:r>
              <a:rPr lang="ru-RU" sz="4300" dirty="0"/>
              <a:t>Рассмотрим основные элементы, необходимые для выполнения поделок из овощей и фруктов. </a:t>
            </a:r>
          </a:p>
          <a:p>
            <a:pPr marL="0" indent="0">
              <a:buNone/>
            </a:pPr>
            <a:r>
              <a:rPr lang="ru-RU" sz="4300" b="1" dirty="0"/>
              <a:t>Глаза. </a:t>
            </a:r>
            <a:r>
              <a:rPr lang="ru-RU" sz="4300" dirty="0"/>
              <a:t>Самое простое - оформить глаза способом аппликации из цветной бумаги или ткани на белых деталях-подложках. </a:t>
            </a:r>
          </a:p>
          <a:p>
            <a:pPr marL="0" indent="0">
              <a:buNone/>
            </a:pPr>
            <a:r>
              <a:rPr lang="ru-RU" sz="4300" dirty="0"/>
              <a:t>Для этой цели хорошо использовать также небольшие черные, голубые, зеленые пуговицы. Их пришивают на кусочки белой ткани, которую потом обрезают по кругу таким образом, чтобы ткань на 1—2 мм выступала за размер пуговицы. Круг из ткани смазывают густым крахмальным клеем и закрепляют в нужном месте головы.</a:t>
            </a:r>
          </a:p>
          <a:p>
            <a:pPr marL="0" indent="0">
              <a:buNone/>
            </a:pPr>
            <a:r>
              <a:rPr lang="ru-RU" sz="4300" dirty="0"/>
              <a:t>В отдельных случаях, например, для оформления глаз пучеглазой лягушки, из ваты скатывают шарики, хорошо </a:t>
            </a:r>
            <a:r>
              <a:rPr lang="ru-RU" sz="4300" dirty="0" smtClean="0"/>
              <a:t>смачивают </a:t>
            </a:r>
            <a:r>
              <a:rPr lang="ru-RU" sz="4300" dirty="0"/>
              <a:t>их клейстером и приклеивают к нужному месту. В течение нескольких часов их просушивают, а затем осторожно подкрашивают акварельными красками или гуашью.</a:t>
            </a:r>
          </a:p>
          <a:p>
            <a:pPr marL="0" indent="0">
              <a:buNone/>
            </a:pPr>
            <a:endParaRPr lang="ru-RU" sz="4300" dirty="0"/>
          </a:p>
        </p:txBody>
      </p:sp>
    </p:spTree>
    <p:extLst>
      <p:ext uri="{BB962C8B-B14F-4D97-AF65-F5344CB8AC3E}">
        <p14:creationId xmlns:p14="http://schemas.microsoft.com/office/powerpoint/2010/main" val="9778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pPr marL="0" indent="0">
              <a:buNone/>
            </a:pPr>
            <a:r>
              <a:rPr lang="ru-RU" b="1" dirty="0"/>
              <a:t>Уши </a:t>
            </a:r>
            <a:r>
              <a:rPr lang="ru-RU" dirty="0"/>
              <a:t>удобнее всего сделать из круга розовой бумаги, разрезанного пополам. Часть детали в виде полоски отгибают, надрезают ее в нескольких местах и приклеивают в нужное место. </a:t>
            </a:r>
          </a:p>
          <a:p>
            <a:pPr marL="0" indent="0">
              <a:buNone/>
            </a:pPr>
            <a:r>
              <a:rPr lang="ru-RU" b="1" dirty="0"/>
              <a:t>Нос</a:t>
            </a:r>
            <a:r>
              <a:rPr lang="ru-RU" dirty="0"/>
              <a:t> обычно оформляют аппликацией. Его можно сделать выпуклым с помощью пуговицы, которую пришивают к небольшому кусочку ткани и вырезают потом по форме пуговицы. Ткань смазывают густым клейстером и приклеивают к отведенному месту.</a:t>
            </a:r>
          </a:p>
          <a:p>
            <a:pPr marL="0" indent="0">
              <a:buNone/>
            </a:pPr>
            <a:r>
              <a:rPr lang="ru-RU" b="1" dirty="0"/>
              <a:t>Волосы </a:t>
            </a:r>
            <a:r>
              <a:rPr lang="ru-RU" dirty="0"/>
              <a:t>хорошо получаются из разных материалов: ниток, мочала, тонкой проволоки, бумаги. </a:t>
            </a:r>
          </a:p>
          <a:p>
            <a:pPr marL="0" indent="0">
              <a:buNone/>
            </a:pPr>
            <a:r>
              <a:rPr lang="ru-RU" dirty="0"/>
              <a:t>Все детали хорошо приклеивать густым крахмальным или мучным клейстером, который потом легко смывается.</a:t>
            </a:r>
          </a:p>
          <a:p>
            <a:endParaRPr lang="ru-RU" dirty="0"/>
          </a:p>
        </p:txBody>
      </p:sp>
    </p:spTree>
    <p:extLst>
      <p:ext uri="{BB962C8B-B14F-4D97-AF65-F5344CB8AC3E}">
        <p14:creationId xmlns:p14="http://schemas.microsoft.com/office/powerpoint/2010/main" val="281014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836712"/>
            <a:ext cx="8291264" cy="5289451"/>
          </a:xfrm>
        </p:spPr>
        <p:txBody>
          <a:bodyPr>
            <a:normAutofit/>
          </a:bodyPr>
          <a:lstStyle/>
          <a:p>
            <a:pPr marL="0" indent="0" algn="ctr">
              <a:buNone/>
            </a:pPr>
            <a:r>
              <a:rPr lang="ru-RU" b="1" dirty="0"/>
              <a:t>Крокодил из </a:t>
            </a:r>
            <a:r>
              <a:rPr lang="ru-RU" b="1" dirty="0" smtClean="0"/>
              <a:t>огурцов</a:t>
            </a:r>
          </a:p>
          <a:p>
            <a:pPr marL="0" indent="0">
              <a:buNone/>
            </a:pPr>
            <a:endParaRPr lang="ru-RU" sz="1800" dirty="0"/>
          </a:p>
        </p:txBody>
      </p:sp>
      <p:pic>
        <p:nvPicPr>
          <p:cNvPr id="8" name="Рисунок 7" descr="http://content.foto.mail.ru/mail/uga68/podelki/i-593.jpg"/>
          <p:cNvPicPr/>
          <p:nvPr/>
        </p:nvPicPr>
        <p:blipFill>
          <a:blip r:embed="rId2" cstate="email">
            <a:extLst>
              <a:ext uri="{BEBA8EAE-BF5A-486C-A8C5-ECC9F3942E4B}">
                <a14:imgProps xmlns:a14="http://schemas.microsoft.com/office/drawing/2010/main">
                  <a14:imgLayer r:embed="rId3">
                    <a14:imgEffect>
                      <a14:backgroundRemoval t="4167" b="98667" l="6654" r="100000"/>
                    </a14:imgEffect>
                  </a14:imgLayer>
                </a14:imgProps>
              </a:ext>
              <a:ext uri="{28A0092B-C50C-407E-A947-70E740481C1C}">
                <a14:useLocalDpi xmlns:a14="http://schemas.microsoft.com/office/drawing/2010/main" val="0"/>
              </a:ext>
            </a:extLst>
          </a:blip>
          <a:srcRect/>
          <a:stretch>
            <a:fillRect/>
          </a:stretch>
        </p:blipFill>
        <p:spPr bwMode="auto">
          <a:xfrm>
            <a:off x="539552" y="1772816"/>
            <a:ext cx="2952328" cy="3384376"/>
          </a:xfrm>
          <a:prstGeom prst="rect">
            <a:avLst/>
          </a:prstGeom>
          <a:noFill/>
          <a:ln>
            <a:noFill/>
          </a:ln>
        </p:spPr>
      </p:pic>
      <p:sp>
        <p:nvSpPr>
          <p:cNvPr id="12" name="Прямоугольник 11"/>
          <p:cNvSpPr/>
          <p:nvPr/>
        </p:nvSpPr>
        <p:spPr>
          <a:xfrm>
            <a:off x="4114800" y="1412776"/>
            <a:ext cx="4572000" cy="4247317"/>
          </a:xfrm>
          <a:prstGeom prst="rect">
            <a:avLst/>
          </a:prstGeom>
        </p:spPr>
        <p:txBody>
          <a:bodyPr>
            <a:spAutoFit/>
          </a:bodyPr>
          <a:lstStyle/>
          <a:p>
            <a:r>
              <a:rPr lang="ru-RU" dirty="0">
                <a:latin typeface="Times New Roman" panose="02020603050405020304" pitchFamily="18" charset="0"/>
                <a:ea typeface="Calibri" panose="020F0502020204030204" pitchFamily="34" charset="0"/>
              </a:rPr>
              <a:t>Выберите изогнутый огурец - это будет туловище. Сделайте на нем надрезы. Голова крокодила выполняется из небольшой половинки огурца, вдоль которой делается надрез. Чтобы получилась зубастая пасть, аккуратно оформите ее, прорезая с двух сторон надреза треугольники. Ножки вырезают из второй половины огурца и с помощью спичек прикрепляют к туловищу крокодила. </a:t>
            </a:r>
            <a:r>
              <a:rPr lang="ru-RU" dirty="0"/>
              <a:t>Глаза можно сделать из ягод, зеленого горошка или кусочков моркови, закрепляя их на голове также с помощью спичек, предварительно очищенных от серы.</a:t>
            </a:r>
          </a:p>
          <a:p>
            <a:endParaRPr lang="ru-RU" dirty="0"/>
          </a:p>
        </p:txBody>
      </p:sp>
    </p:spTree>
    <p:extLst>
      <p:ext uri="{BB962C8B-B14F-4D97-AF65-F5344CB8AC3E}">
        <p14:creationId xmlns:p14="http://schemas.microsoft.com/office/powerpoint/2010/main" val="419786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052736"/>
            <a:ext cx="4258816" cy="5289451"/>
          </a:xfrm>
        </p:spPr>
        <p:txBody>
          <a:bodyPr>
            <a:normAutofit/>
          </a:bodyPr>
          <a:lstStyle/>
          <a:p>
            <a:pPr marL="0" indent="0" algn="ctr">
              <a:buNone/>
            </a:pPr>
            <a:r>
              <a:rPr lang="ru-RU" b="1" dirty="0"/>
              <a:t>Машина</a:t>
            </a:r>
            <a:endParaRPr lang="ru-RU" dirty="0"/>
          </a:p>
          <a:p>
            <a:pPr marL="0" indent="0">
              <a:buNone/>
            </a:pPr>
            <a:r>
              <a:rPr lang="ru-RU" sz="1900" dirty="0"/>
              <a:t>Корпус делаем из небольшой морковки или огурца, колесами могут быть «круги» моркови, огурца или редиса. Фары можно сделать из горошин или же зерен кукурузы или чечевицы</a:t>
            </a:r>
            <a:r>
              <a:rPr lang="ru-RU" sz="1900" dirty="0" smtClean="0"/>
              <a:t>. </a:t>
            </a:r>
            <a:r>
              <a:rPr lang="ru-RU" sz="1900" dirty="0"/>
              <a:t>В корпусе сверху делаем небольшой прямоугольный надрез, куда можно усадить человечка – водителя машины.</a:t>
            </a:r>
          </a:p>
          <a:p>
            <a:pPr marL="0" indent="0">
              <a:buNone/>
            </a:pPr>
            <a:r>
              <a:rPr lang="ru-RU" sz="1900" dirty="0"/>
              <a:t>Смастерить его легко – берем большой и маленький «круг» - крепим их друг к другу, выходит голова и туловище. Две спички – это руки. Вот и вся премудрость. В руки водителю можно дать третий «круг» - выйдет руль.</a:t>
            </a:r>
          </a:p>
          <a:p>
            <a:pPr marL="0" indent="0">
              <a:buNone/>
            </a:pPr>
            <a:endParaRPr lang="ru-RU" sz="1900" dirty="0"/>
          </a:p>
        </p:txBody>
      </p:sp>
      <p:pic>
        <p:nvPicPr>
          <p:cNvPr id="4" name="Рисунок 3" descr="http://www.podelki.ledybiznes.ru/wp-content/uploads/2012/10/26.png"/>
          <p:cNvPicPr/>
          <p:nvPr/>
        </p:nvPicPr>
        <p:blipFill>
          <a:blip r:embed="rId2" cstate="email">
            <a:extLst>
              <a:ext uri="{BEBA8EAE-BF5A-486C-A8C5-ECC9F3942E4B}">
                <a14:imgProps xmlns:a14="http://schemas.microsoft.com/office/drawing/2010/main">
                  <a14:imgLayer r:embed="rId3">
                    <a14:imgEffect>
                      <a14:backgroundRemoval t="5342" b="92521" l="6897" r="89969"/>
                    </a14:imgEffect>
                  </a14:imgLayer>
                </a14:imgProps>
              </a:ext>
              <a:ext uri="{28A0092B-C50C-407E-A947-70E740481C1C}">
                <a14:useLocalDpi xmlns:a14="http://schemas.microsoft.com/office/drawing/2010/main" val="0"/>
              </a:ext>
            </a:extLst>
          </a:blip>
          <a:srcRect/>
          <a:stretch>
            <a:fillRect/>
          </a:stretch>
        </p:blipFill>
        <p:spPr bwMode="auto">
          <a:xfrm>
            <a:off x="4427984" y="1916832"/>
            <a:ext cx="4308326" cy="3528392"/>
          </a:xfrm>
          <a:prstGeom prst="rect">
            <a:avLst/>
          </a:prstGeom>
          <a:noFill/>
          <a:ln>
            <a:noFill/>
          </a:ln>
        </p:spPr>
      </p:pic>
    </p:spTree>
    <p:extLst>
      <p:ext uri="{BB962C8B-B14F-4D97-AF65-F5344CB8AC3E}">
        <p14:creationId xmlns:p14="http://schemas.microsoft.com/office/powerpoint/2010/main" val="2941978508"/>
      </p:ext>
    </p:extLst>
  </p:cSld>
  <p:clrMapOvr>
    <a:masterClrMapping/>
  </p:clrMapOvr>
</p:sld>
</file>

<file path=ppt/theme/theme1.xml><?xml version="1.0" encoding="utf-8"?>
<a:theme xmlns:a="http://schemas.openxmlformats.org/drawingml/2006/main" name="Тема Office">
  <a:themeElements>
    <a:clrScheme name="Другая 6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C0000"/>
      </a:hlink>
      <a:folHlink>
        <a:srgbClr val="974806"/>
      </a:folHlink>
    </a:clrScheme>
    <a:fontScheme name="Другая 1">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TotalTime>
  <Words>600</Words>
  <Application>Microsoft Office PowerPoint</Application>
  <PresentationFormat>Экран (4:3)</PresentationFormat>
  <Paragraphs>39</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Times New Roman</vt:lpstr>
      <vt:lpstr>Тема Office</vt:lpstr>
      <vt:lpstr>Консультация для родителей  «Делаем поделки из овощей и фруктов»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Елена</dc:creator>
  <cp:lastModifiedBy>Пользователь Windows</cp:lastModifiedBy>
  <cp:revision>23</cp:revision>
  <dcterms:created xsi:type="dcterms:W3CDTF">2014-08-08T16:01:14Z</dcterms:created>
  <dcterms:modified xsi:type="dcterms:W3CDTF">2019-09-19T16:12:21Z</dcterms:modified>
</cp:coreProperties>
</file>