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5078" y="14759"/>
            <a:ext cx="9144000" cy="1470025"/>
          </a:xfrm>
          <a:solidFill>
            <a:srgbClr val="FFCC00"/>
          </a:solidFill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Реализация проекта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по экологическо-речевому воспитанию 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в подготовительной группе</a:t>
            </a:r>
            <a:r>
              <a:rPr lang="ru-RU" sz="3600" dirty="0"/>
              <a:t/>
            </a:r>
            <a:br>
              <a:rPr lang="ru-RU" sz="3600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Users\Слава\Desktop\osen_gosti_jpg_144680339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9"/>
          <a:stretch/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extLst/>
        </p:spPr>
      </p:pic>
      <p:sp>
        <p:nvSpPr>
          <p:cNvPr id="5" name="TextBox 4"/>
          <p:cNvSpPr txBox="1"/>
          <p:nvPr/>
        </p:nvSpPr>
        <p:spPr>
          <a:xfrm>
            <a:off x="5436096" y="5524028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Составила: Сучкова А. В.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271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Сбор  </a:t>
            </a:r>
            <a: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природного  материала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D:\Users\Слава\Desktop\DSCN895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8" y="1484783"/>
            <a:ext cx="2966526" cy="2406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Users\Слава\Desktop\фото сад\осень -дети\DSCN898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2" t="11081" r="1"/>
          <a:stretch/>
        </p:blipFill>
        <p:spPr bwMode="auto">
          <a:xfrm>
            <a:off x="2987824" y="1484784"/>
            <a:ext cx="3172814" cy="24068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Users\Слава\Desktop\фото сад\осень -дети\DSCN896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638" y="1484783"/>
            <a:ext cx="2952328" cy="2406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Users\Слава\Desktop\фото сад\осень подг.гр\DSCN984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r="13158"/>
          <a:stretch/>
        </p:blipFill>
        <p:spPr bwMode="auto">
          <a:xfrm>
            <a:off x="0" y="3891666"/>
            <a:ext cx="2483768" cy="29663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D:\Users\Слава\Desktop\фото сад\осень -дети\DSCN888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29442" r="20470"/>
          <a:stretch/>
        </p:blipFill>
        <p:spPr bwMode="auto">
          <a:xfrm>
            <a:off x="2498474" y="3891665"/>
            <a:ext cx="2247664" cy="29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Слава\Desktop\фото сад\осень -дети\DSCN89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32" y="3907892"/>
            <a:ext cx="4345733" cy="296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307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9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Осенний </a:t>
            </a:r>
            <a:r>
              <a:rPr lang="ru-RU" sz="49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труд в природе на участке детского сада</a:t>
            </a:r>
            <a:br>
              <a:rPr lang="ru-RU" sz="49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49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 descr="D:\Users\Слава\Desktop\осень подг.гр\DSCN968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3503815" cy="2364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Users\Слава\Desktop\осень подг.гр\DSCN968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1412776"/>
            <a:ext cx="3362325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D:\Users\Слава\Desktop\фото сад\осень подг.гр\поделки, стенгазеты, игры, прогулка\DSCN96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36851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239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Экскурсия на огород</a:t>
            </a:r>
            <a:r>
              <a:rPr lang="ru-RU" sz="54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5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5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 descr="D:\Users\Слава\Desktop\осень подг.гр\DSCN9652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4"/>
          <a:stretch/>
        </p:blipFill>
        <p:spPr bwMode="auto">
          <a:xfrm>
            <a:off x="0" y="692696"/>
            <a:ext cx="3467515" cy="2826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Users\Слава\Desktop\осень подг.гр\DSCN965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3"/>
          <a:stretch/>
        </p:blipFill>
        <p:spPr bwMode="auto">
          <a:xfrm>
            <a:off x="3445000" y="692696"/>
            <a:ext cx="2943808" cy="28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Users\Слава\Desktop\осень подг.гр\DSCN984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809" y="692695"/>
            <a:ext cx="2755192" cy="2816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Users\Слава\Desktop\осень подг.гр\DSCN984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1155"/>
            <a:ext cx="3456940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Users\Слава\Desktop\осень подг.гр\DSCN984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31155"/>
            <a:ext cx="3237523" cy="258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Users\Слава\Desktop\осень подг.гр\DSCN984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307" y="3531155"/>
            <a:ext cx="3278694" cy="2585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949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417638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Экскурсия в лес</a:t>
            </a:r>
            <a:r>
              <a:rPr lang="ru-RU" sz="54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5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5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 descr="D:\Users\Слава\Desktop\осень подг.гр\DSCN9852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/>
          <a:stretch/>
        </p:blipFill>
        <p:spPr bwMode="auto">
          <a:xfrm>
            <a:off x="0" y="741017"/>
            <a:ext cx="3316607" cy="2784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Users\Слава\Desktop\осень подг.гр\DSCN983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r="11772"/>
          <a:stretch/>
        </p:blipFill>
        <p:spPr bwMode="auto">
          <a:xfrm>
            <a:off x="6718041" y="741017"/>
            <a:ext cx="2425959" cy="2822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Users\Слава\Desktop\осень подг.гр\DSCN98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9156"/>
            <a:ext cx="3495675" cy="262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Users\Слава\Desktop\осень подг.гр\DSCN968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16" y="823842"/>
            <a:ext cx="3514725" cy="26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Users\Слава\Desktop\осень подг.гр\DSCN982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55" b="9499"/>
          <a:stretch/>
        </p:blipFill>
        <p:spPr bwMode="auto">
          <a:xfrm>
            <a:off x="6570983" y="3563378"/>
            <a:ext cx="2573017" cy="252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D:\Users\Слава\Desktop\осень подг.гр\DSCN983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16" y="3395822"/>
            <a:ext cx="3493135" cy="26927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61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Подвижные игры осенью</a:t>
            </a:r>
            <a:r>
              <a:rPr lang="ru-RU" sz="54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5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5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 descr="D:\Users\Слава\Desktop\фото сад\поделки, стенгазеты, игры, прогулка\DSCN9867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4" b="1"/>
          <a:stretch/>
        </p:blipFill>
        <p:spPr bwMode="auto">
          <a:xfrm>
            <a:off x="0" y="908720"/>
            <a:ext cx="3250276" cy="18292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Users\Слава\Desktop\фото сад\поделки, стенгазеты, игры, прогулка\DSCN987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 t="24633" r="8942"/>
          <a:stretch/>
        </p:blipFill>
        <p:spPr bwMode="auto">
          <a:xfrm>
            <a:off x="3256796" y="908719"/>
            <a:ext cx="2677279" cy="18357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Users\Слава\Desktop\фото сад\поделки, стенгазеты, игры, прогулка\DSCN986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0"/>
          <a:stretch/>
        </p:blipFill>
        <p:spPr bwMode="auto">
          <a:xfrm>
            <a:off x="5934075" y="908719"/>
            <a:ext cx="3209925" cy="18116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Users\Слава\Desktop\фото сад\поделки, стенгазеты, игры, прогулка\DSCN970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7"/>
          <a:stretch/>
        </p:blipFill>
        <p:spPr bwMode="auto">
          <a:xfrm>
            <a:off x="8114" y="2744504"/>
            <a:ext cx="3248682" cy="22940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D:\Users\Слава\Desktop\осень подг.гр\DSCN983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707" y="2744504"/>
            <a:ext cx="3251835" cy="229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D:\Users\Слава\Desktop\фото сад\осень -дети\DSCN900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5" t="20611" r="4977" b="6000"/>
          <a:stretch/>
        </p:blipFill>
        <p:spPr bwMode="auto">
          <a:xfrm>
            <a:off x="6084168" y="2706390"/>
            <a:ext cx="3059832" cy="233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8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53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Стенгазеты «Осенний </a:t>
            </a:r>
            <a:r>
              <a:rPr lang="ru-RU" sz="53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калейдоскоп», «Лесная аптека»</a:t>
            </a:r>
            <a:r>
              <a:rPr lang="ru-RU" sz="53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53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53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 descr="D:\Users\Слава\Desktop\фото сад\поделки, стенгазеты, игры, прогулка\DSCN9907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0"/>
          <a:stretch/>
        </p:blipFill>
        <p:spPr bwMode="auto">
          <a:xfrm>
            <a:off x="0" y="1988840"/>
            <a:ext cx="4716016" cy="3960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Users\Слава\Desktop\DSCN96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4427984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622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53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53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Творческая </a:t>
            </a:r>
            <a:r>
              <a:rPr lang="ru-RU" sz="53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мастерская </a:t>
            </a:r>
            <a:r>
              <a:rPr lang="ru-RU" sz="53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53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53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(</a:t>
            </a:r>
            <a:r>
              <a:rPr lang="ru-RU" sz="53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выставки поделок , детских работ)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D:\Users\Слава\Desktop\фото сад\осень подг.гр\DSCN972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632" y="1477821"/>
            <a:ext cx="1783080" cy="194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Users\Слава\Desktop\фото сад\осень подг.гр\DSCN97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2129"/>
            <a:ext cx="2286000" cy="1769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Users\Слава\Desktop\фото сад\осень подг.гр\DSCN97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712" y="1525351"/>
            <a:ext cx="2466528" cy="1769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Users\Слава\Desktop\фото сад\поделки, стенгазеты, игры, прогулка\DSCN97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588390"/>
            <a:ext cx="2376061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Users\Слава\Desktop\фото сад\осень подг.гр\DSCN978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" b="1"/>
          <a:stretch/>
        </p:blipFill>
        <p:spPr bwMode="auto">
          <a:xfrm>
            <a:off x="-26572" y="3321940"/>
            <a:ext cx="2150300" cy="172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Users\Слава\Desktop\фото сад\поделки, стенгазеты, игры, прогулка\DSCN977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62" y="3295163"/>
            <a:ext cx="2114550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Users\Слава\Desktop\фото сад\поделки, стенгазеты, игры, прогулка\DSCN970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66" y="3265883"/>
            <a:ext cx="2541174" cy="173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D:\Users\Слава\Desktop\DSCN9784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t="30616" r="5435" b="9601"/>
          <a:stretch/>
        </p:blipFill>
        <p:spPr bwMode="auto">
          <a:xfrm>
            <a:off x="2393426" y="5037850"/>
            <a:ext cx="4404109" cy="18566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D:\Users\Слава\Desktop\DSCN8890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59431"/>
            <a:ext cx="2376061" cy="176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D:\Users\Слава\Desktop\DSCN8878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" y="5049411"/>
            <a:ext cx="2371725" cy="1850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D:\Users\Слава\Desktop\осень подг.гр\DSCN9860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535" y="5128541"/>
            <a:ext cx="2346465" cy="1771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301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Спортивное </a:t>
            </a:r>
            <a:r>
              <a:rPr lang="ru-RU" sz="4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развлечение осенью</a:t>
            </a:r>
            <a:r>
              <a:rPr lang="ru-RU" sz="48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48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4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 descr="D:\Users\Слава\Desktop\DSCN967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8" y="692696"/>
            <a:ext cx="3183775" cy="2385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Users\Слава\Desktop\DSCN967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92696"/>
            <a:ext cx="3181350" cy="238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D:\Users\Слава\Desktop\фото сад\осень -дети\DSCN9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198" y="692696"/>
            <a:ext cx="2767610" cy="238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Слава\Desktop\фото сад\осень -дети\DSCN9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" y="3062266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Слава\Desktop\фото сад\осень -дети\DSCN903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/>
          <a:stretch/>
        </p:blipFill>
        <p:spPr bwMode="auto">
          <a:xfrm>
            <a:off x="3060964" y="3062266"/>
            <a:ext cx="3324234" cy="27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Users\Слава\Desktop\фото сад\осень -дети\DSCN90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198" y="3062266"/>
            <a:ext cx="277379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157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Осенний </a:t>
            </a:r>
            <a:r>
              <a:rPr lang="ru-RU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праздник</a:t>
            </a:r>
            <a:r>
              <a:rPr lang="ru-RU" sz="54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5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5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 descr="D:\Users\Слава\Desktop\i (9)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44" b="2149"/>
          <a:stretch/>
        </p:blipFill>
        <p:spPr bwMode="auto">
          <a:xfrm>
            <a:off x="0" y="764704"/>
            <a:ext cx="9144000" cy="3340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Users\Слава\Desktop\фото сад\поделки, стенгазеты, игры, прогулка\DSCN97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4"/>
          <a:stretch/>
        </p:blipFill>
        <p:spPr bwMode="auto">
          <a:xfrm>
            <a:off x="0" y="3713584"/>
            <a:ext cx="9144000" cy="31474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5241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rgbClr val="FFCC0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Методический  паспорт  </a:t>
            </a: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проекта</a:t>
            </a: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Тема: «Осень, в гости просим!».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Вид проекта:   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фронтальный</a:t>
            </a:r>
          </a:p>
          <a:p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Сроки реализации: </a:t>
            </a:r>
            <a:r>
              <a:rPr lang="ru-RU" dirty="0">
                <a:latin typeface="Monotype Corsiva" panose="03010101010201010101" pitchFamily="66" charset="0"/>
              </a:rPr>
              <a:t>Сентябрь, октябрь, ноябрь</a:t>
            </a:r>
          </a:p>
          <a:p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Участники проектной деятельности: </a:t>
            </a:r>
            <a:r>
              <a:rPr lang="ru-RU" dirty="0">
                <a:latin typeface="Monotype Corsiva" panose="03010101010201010101" pitchFamily="66" charset="0"/>
              </a:rPr>
              <a:t>Воспитатели, музыкальный руководитель, дети старшей группы, родители.</a:t>
            </a:r>
          </a:p>
          <a:p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Тип проекта: </a:t>
            </a:r>
            <a:r>
              <a:rPr lang="ru-RU" dirty="0">
                <a:latin typeface="Monotype Corsiva" panose="03010101010201010101" pitchFamily="66" charset="0"/>
              </a:rPr>
              <a:t>групповой, </a:t>
            </a:r>
            <a:r>
              <a:rPr lang="ru-RU" dirty="0" smtClean="0">
                <a:latin typeface="Monotype Corsiva" panose="03010101010201010101" pitchFamily="66" charset="0"/>
              </a:rPr>
              <a:t>исследовательско - творческий, информационный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 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b="1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>Цель</a:t>
            </a: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: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Развивать познавательный интерес к окружающему миру, закреплять знания детей о чудесном времени года </a:t>
            </a:r>
            <a:r>
              <a:rPr lang="ru-RU" i="1" dirty="0">
                <a:latin typeface="Monotype Corsiva" panose="03010101010201010101" pitchFamily="66" charset="0"/>
              </a:rPr>
              <a:t>«</a:t>
            </a:r>
            <a:r>
              <a:rPr lang="ru-RU" b="1" i="1" dirty="0">
                <a:latin typeface="Monotype Corsiva" panose="03010101010201010101" pitchFamily="66" charset="0"/>
              </a:rPr>
              <a:t>Осень</a:t>
            </a:r>
            <a:r>
              <a:rPr lang="ru-RU" i="1" dirty="0">
                <a:latin typeface="Monotype Corsiva" panose="03010101010201010101" pitchFamily="66" charset="0"/>
              </a:rPr>
              <a:t>»</a:t>
            </a:r>
            <a:r>
              <a:rPr lang="ru-RU" dirty="0">
                <a:latin typeface="Monotype Corsiva" panose="03010101010201010101" pitchFamily="66" charset="0"/>
              </a:rPr>
              <a:t>. Стремиться к развитию осознанной и активной речи детей. Увеличивать её активность, объем и характер. Получить в ходе проекта умения логично выстраивать высказывания, употреблять лексику, грамматические обороты, интонацию, умение включаться в разговор, держать диалог, эмоционально откликаться на речь собеседника.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7946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rgbClr val="FFCC00"/>
          </a:solidFill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Задачи</a:t>
            </a:r>
            <a:r>
              <a:rPr lang="ru-RU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 проекта:</a:t>
            </a:r>
            <a:r>
              <a:rPr lang="ru-RU" sz="54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5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5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  <a:solidFill>
            <a:srgbClr val="FFCC00"/>
          </a:solidFill>
        </p:spPr>
        <p:txBody>
          <a:bodyPr>
            <a:noAutofit/>
          </a:bodyPr>
          <a:lstStyle/>
          <a:p>
            <a:r>
              <a:rPr lang="ru-RU" sz="2600" b="1" dirty="0" smtClean="0">
                <a:latin typeface="Monotype Corsiva" panose="03010101010201010101" pitchFamily="66" charset="0"/>
              </a:rPr>
              <a:t>расширить </a:t>
            </a:r>
            <a:r>
              <a:rPr lang="ru-RU" sz="2600" b="1" dirty="0">
                <a:latin typeface="Monotype Corsiva" panose="03010101010201010101" pitchFamily="66" charset="0"/>
              </a:rPr>
              <a:t>знания детей о сезонных изменениями в </a:t>
            </a:r>
            <a:r>
              <a:rPr lang="ru-RU" sz="2600" b="1" dirty="0" smtClean="0">
                <a:latin typeface="Monotype Corsiva" panose="03010101010201010101" pitchFamily="66" charset="0"/>
              </a:rPr>
              <a:t>природе;</a:t>
            </a:r>
          </a:p>
          <a:p>
            <a:r>
              <a:rPr lang="ru-RU" sz="2600" b="1" dirty="0" smtClean="0">
                <a:latin typeface="Monotype Corsiva" panose="03010101010201010101" pitchFamily="66" charset="0"/>
              </a:rPr>
              <a:t>учить </a:t>
            </a:r>
            <a:r>
              <a:rPr lang="ru-RU" sz="2600" b="1" dirty="0">
                <a:latin typeface="Monotype Corsiva" panose="03010101010201010101" pitchFamily="66" charset="0"/>
              </a:rPr>
              <a:t>видеть все разнообразие красок </a:t>
            </a:r>
            <a:r>
              <a:rPr lang="ru-RU" sz="2600" b="1" dirty="0" smtClean="0">
                <a:latin typeface="Monotype Corsiva" panose="03010101010201010101" pitchFamily="66" charset="0"/>
              </a:rPr>
              <a:t>осени, </a:t>
            </a:r>
            <a:r>
              <a:rPr lang="ru-RU" sz="2600" b="1" dirty="0">
                <a:latin typeface="Monotype Corsiva" panose="03010101010201010101" pitchFamily="66" charset="0"/>
              </a:rPr>
              <a:t>устанавливать связь     </a:t>
            </a:r>
          </a:p>
          <a:p>
            <a:pPr marL="0" indent="0">
              <a:buNone/>
            </a:pPr>
            <a:r>
              <a:rPr lang="ru-RU" sz="2600" b="1" dirty="0">
                <a:latin typeface="Monotype Corsiva" panose="03010101010201010101" pitchFamily="66" charset="0"/>
              </a:rPr>
              <a:t>     между явлениями природы</a:t>
            </a:r>
            <a:r>
              <a:rPr lang="ru-RU" sz="2600" b="1" dirty="0" smtClean="0">
                <a:latin typeface="Monotype Corsiva" panose="03010101010201010101" pitchFamily="66" charset="0"/>
              </a:rPr>
              <a:t>;</a:t>
            </a:r>
            <a:endParaRPr lang="ru-RU" sz="2600" b="1" dirty="0">
              <a:latin typeface="Monotype Corsiva" panose="03010101010201010101" pitchFamily="66" charset="0"/>
            </a:endParaRPr>
          </a:p>
          <a:p>
            <a:r>
              <a:rPr lang="ru-RU" sz="2600" b="1" dirty="0" smtClean="0">
                <a:latin typeface="Monotype Corsiva" panose="03010101010201010101" pitchFamily="66" charset="0"/>
              </a:rPr>
              <a:t>систематизировать </a:t>
            </a:r>
            <a:r>
              <a:rPr lang="ru-RU" sz="2600" b="1" dirty="0">
                <a:latin typeface="Monotype Corsiva" panose="03010101010201010101" pitchFamily="66" charset="0"/>
              </a:rPr>
              <a:t>представления детей о разнообразии плодов и семян растений </a:t>
            </a:r>
            <a:r>
              <a:rPr lang="ru-RU" sz="2600" b="1" dirty="0" smtClean="0">
                <a:latin typeface="Monotype Corsiva" panose="03010101010201010101" pitchFamily="66" charset="0"/>
              </a:rPr>
              <a:t>осенью;</a:t>
            </a:r>
          </a:p>
          <a:p>
            <a:r>
              <a:rPr lang="ru-RU" sz="2600" b="1" dirty="0">
                <a:latin typeface="Monotype Corsiva" panose="03010101010201010101" pitchFamily="66" charset="0"/>
              </a:rPr>
              <a:t>развивать коммуникативно-речевые  и творческие </a:t>
            </a:r>
            <a:r>
              <a:rPr lang="ru-RU" sz="2600" b="1" dirty="0" smtClean="0">
                <a:latin typeface="Monotype Corsiva" panose="03010101010201010101" pitchFamily="66" charset="0"/>
              </a:rPr>
              <a:t>способности</a:t>
            </a:r>
            <a:r>
              <a:rPr lang="ru-RU" sz="2600" b="1" dirty="0">
                <a:latin typeface="Monotype Corsiva" panose="03010101010201010101" pitchFamily="66" charset="0"/>
              </a:rPr>
              <a:t>,</a:t>
            </a:r>
            <a:endParaRPr lang="ru-RU" sz="2600" b="1" dirty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2600" b="1" dirty="0" smtClean="0">
                <a:latin typeface="Monotype Corsiva" panose="03010101010201010101" pitchFamily="66" charset="0"/>
              </a:rPr>
              <a:t>    умение </a:t>
            </a:r>
            <a:r>
              <a:rPr lang="ru-RU" sz="2600" b="1" dirty="0">
                <a:latin typeface="Monotype Corsiva" panose="03010101010201010101" pitchFamily="66" charset="0"/>
              </a:rPr>
              <a:t>мыслить, анализировать, </a:t>
            </a:r>
            <a:r>
              <a:rPr lang="ru-RU" sz="2600" b="1" dirty="0" smtClean="0">
                <a:latin typeface="Monotype Corsiva" panose="03010101010201010101" pitchFamily="66" charset="0"/>
              </a:rPr>
              <a:t>сравнивать</a:t>
            </a:r>
            <a:r>
              <a:rPr lang="ru-RU" sz="2600" b="1" dirty="0">
                <a:latin typeface="Monotype Corsiva" panose="03010101010201010101" pitchFamily="66" charset="0"/>
              </a:rPr>
              <a:t>;</a:t>
            </a:r>
            <a:endParaRPr lang="ru-RU" sz="2600" b="1" dirty="0" smtClean="0">
              <a:latin typeface="Monotype Corsiva" panose="03010101010201010101" pitchFamily="66" charset="0"/>
            </a:endParaRPr>
          </a:p>
          <a:p>
            <a:r>
              <a:rPr lang="ru-RU" sz="2600" b="1" dirty="0" smtClean="0">
                <a:latin typeface="Monotype Corsiva" panose="03010101010201010101" pitchFamily="66" charset="0"/>
              </a:rPr>
              <a:t>привлечь </a:t>
            </a:r>
            <a:r>
              <a:rPr lang="ru-RU" sz="2600" b="1" dirty="0">
                <a:latin typeface="Monotype Corsiva" panose="03010101010201010101" pitchFamily="66" charset="0"/>
              </a:rPr>
              <a:t>родителей к приготовлению вместе с детьми осенних поделок из природного </a:t>
            </a:r>
            <a:r>
              <a:rPr lang="ru-RU" sz="2600" b="1" dirty="0" smtClean="0">
                <a:latin typeface="Monotype Corsiva" panose="03010101010201010101" pitchFamily="66" charset="0"/>
              </a:rPr>
              <a:t>материала;</a:t>
            </a:r>
            <a:endParaRPr lang="ru-RU" sz="2600" b="1" dirty="0">
              <a:latin typeface="Monotype Corsiva" panose="03010101010201010101" pitchFamily="66" charset="0"/>
            </a:endParaRPr>
          </a:p>
          <a:p>
            <a:r>
              <a:rPr lang="ru-RU" sz="2600" b="1" dirty="0" smtClean="0">
                <a:latin typeface="Monotype Corsiva" panose="03010101010201010101" pitchFamily="66" charset="0"/>
              </a:rPr>
              <a:t>создать </a:t>
            </a:r>
            <a:r>
              <a:rPr lang="ru-RU" sz="2600" b="1" dirty="0">
                <a:latin typeface="Monotype Corsiva" panose="03010101010201010101" pitchFamily="66" charset="0"/>
              </a:rPr>
              <a:t>условия для реализации </a:t>
            </a:r>
            <a:r>
              <a:rPr lang="ru-RU" sz="2600" b="1" dirty="0" smtClean="0">
                <a:latin typeface="Monotype Corsiva" panose="03010101010201010101" pitchFamily="66" charset="0"/>
              </a:rPr>
              <a:t>проекта;</a:t>
            </a:r>
          </a:p>
          <a:p>
            <a:r>
              <a:rPr lang="ru-RU" sz="2600" b="1" dirty="0">
                <a:latin typeface="Monotype Corsiva" panose="03010101010201010101" pitchFamily="66" charset="0"/>
              </a:rPr>
              <a:t>воспитывать умение видеть красоту каждого времени года, бережное отношение к </a:t>
            </a:r>
            <a:r>
              <a:rPr lang="ru-RU" sz="2600" b="1" dirty="0" smtClean="0">
                <a:latin typeface="Monotype Corsiva" panose="03010101010201010101" pitchFamily="66" charset="0"/>
              </a:rPr>
              <a:t>природе.</a:t>
            </a:r>
            <a:endParaRPr lang="ru-RU" sz="2600" b="1" dirty="0">
              <a:latin typeface="Monotype Corsiva" panose="03010101010201010101" pitchFamily="66" charset="0"/>
            </a:endParaRPr>
          </a:p>
          <a:p>
            <a:endParaRPr lang="ru-RU" sz="26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605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62"/>
          </a:xfrm>
          <a:solidFill>
            <a:srgbClr val="FFCC00"/>
          </a:solidFill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Актуальность</a:t>
            </a:r>
            <a:r>
              <a:rPr lang="ru-RU" sz="6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 </a:t>
            </a:r>
            <a:r>
              <a:rPr lang="ru-RU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проекта</a:t>
            </a:r>
            <a:r>
              <a:rPr lang="ru-RU" sz="6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: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  <a:solidFill>
            <a:srgbClr val="FFCC00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Трудно </a:t>
            </a:r>
            <a:r>
              <a:rPr lang="ru-RU" dirty="0">
                <a:latin typeface="Monotype Corsiva" panose="03010101010201010101" pitchFamily="66" charset="0"/>
              </a:rPr>
              <a:t>представить себе воспитание и развитие детей без привлечения в помощники педагогу природы - этого самого естественного источника красоты. В последнее время остро стоит вопрос экологии окружающей среды, поэтому в работе с детьми дошкольного возраста необходимо прививать любовь к природе и бережное отношение к ней. Если ребенок научится наблюдать за природой, то он научится и ценить окружающий его мир. </a:t>
            </a:r>
          </a:p>
          <a:p>
            <a:pPr marL="0" indent="0">
              <a:buNone/>
            </a:pPr>
            <a:r>
              <a:rPr lang="ru-RU" dirty="0">
                <a:latin typeface="Monotype Corsiva" panose="03010101010201010101" pitchFamily="66" charset="0"/>
              </a:rPr>
              <a:t>Данный проект позволяет в условиях образовательного процесса расширить и укрепить знания детей о сезонных изменениях в природе в осенний период, и применения приобретённых знаний с творческим подходом в практической изобразительной деятельности, развивать при этом познавательные, коммуникативно-речевые и творческие способности детей.</a:t>
            </a:r>
          </a:p>
          <a:p>
            <a:pPr marL="0" indent="0">
              <a:buNone/>
            </a:pPr>
            <a:r>
              <a:rPr lang="ru-RU" dirty="0">
                <a:latin typeface="Monotype Corsiva" panose="03010101010201010101" pitchFamily="66" charset="0"/>
              </a:rPr>
              <a:t>Совместная деятельность детей, родителей и педагогов в рамках данного проекта способствует установлению благоприятного климата в детском коллективе, расширению кругозора детей и взрослых, наполняет их творческой энергией, помогает в организации сотрудничества семьи и образовательного учреждения.</a:t>
            </a:r>
          </a:p>
          <a:p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863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rgbClr val="FFCC00"/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45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Проект</a:t>
            </a:r>
            <a:r>
              <a:rPr lang="ru-RU" sz="4500" dirty="0">
                <a:solidFill>
                  <a:srgbClr val="FF0000"/>
                </a:solidFill>
                <a:latin typeface="Monotype Corsiva" panose="03010101010201010101" pitchFamily="66" charset="0"/>
              </a:rPr>
              <a:t> </a:t>
            </a:r>
            <a:r>
              <a:rPr lang="ru-RU" sz="45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был использован </a:t>
            </a:r>
            <a:r>
              <a:rPr lang="ru-RU" sz="4500" dirty="0">
                <a:solidFill>
                  <a:srgbClr val="FF0000"/>
                </a:solidFill>
                <a:latin typeface="Monotype Corsiva" panose="03010101010201010101" pitchFamily="66" charset="0"/>
              </a:rPr>
              <a:t>в следующих </a:t>
            </a:r>
            <a:r>
              <a:rPr lang="ru-RU" sz="45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видах</a:t>
            </a:r>
            <a:r>
              <a:rPr lang="ru-RU" sz="4500" dirty="0">
                <a:solidFill>
                  <a:srgbClr val="FF0000"/>
                </a:solidFill>
                <a:latin typeface="Monotype Corsiva" panose="03010101010201010101" pitchFamily="66" charset="0"/>
              </a:rPr>
              <a:t>  </a:t>
            </a:r>
            <a:r>
              <a:rPr lang="ru-RU" sz="45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деятельности</a:t>
            </a:r>
            <a:r>
              <a:rPr lang="ru-RU" sz="4500" dirty="0">
                <a:solidFill>
                  <a:srgbClr val="FF0000"/>
                </a:solidFill>
                <a:latin typeface="Monotype Corsiva" panose="03010101010201010101" pitchFamily="66" charset="0"/>
              </a:rPr>
              <a:t>: </a:t>
            </a:r>
          </a:p>
          <a:p>
            <a:pPr marL="0" indent="0">
              <a:buNone/>
            </a:pPr>
            <a:r>
              <a:rPr lang="ru-RU" dirty="0">
                <a:latin typeface="Monotype Corsiva" panose="03010101010201010101" pitchFamily="66" charset="0"/>
              </a:rPr>
              <a:t>игровой, двигательной, продуктивной, исследовательской, творческой, совместной.</a:t>
            </a:r>
          </a:p>
          <a:p>
            <a:pPr marL="0" indent="0">
              <a:buNone/>
            </a:pPr>
            <a:r>
              <a:rPr lang="ru-RU" b="1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>Новизна проекта</a:t>
            </a:r>
            <a:r>
              <a:rPr lang="ru-RU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>: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использование ИКТ для более наглядной демонстрации красоты осени, презентации. </a:t>
            </a:r>
          </a:p>
          <a:p>
            <a:pPr marL="0" indent="0">
              <a:buNone/>
            </a:pPr>
            <a:r>
              <a:rPr lang="ru-RU" b="1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>Методы</a:t>
            </a: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: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наглядный, словесный, практический, интерактивный, исследовательский.</a:t>
            </a:r>
          </a:p>
          <a:p>
            <a:pPr marL="0" indent="0">
              <a:buNone/>
            </a:pPr>
            <a:r>
              <a:rPr lang="ru-RU" sz="45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Формы:</a:t>
            </a:r>
            <a:endParaRPr lang="ru-RU" sz="45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latin typeface="Monotype Corsiva" panose="03010101010201010101" pitchFamily="66" charset="0"/>
              </a:rPr>
              <a:t>ситуативный </a:t>
            </a:r>
            <a:r>
              <a:rPr lang="ru-RU" dirty="0">
                <a:latin typeface="Monotype Corsiva" panose="03010101010201010101" pitchFamily="66" charset="0"/>
              </a:rPr>
              <a:t>диалог;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ознакомительная </a:t>
            </a:r>
            <a:r>
              <a:rPr lang="ru-RU" dirty="0">
                <a:latin typeface="Monotype Corsiva" panose="03010101010201010101" pitchFamily="66" charset="0"/>
              </a:rPr>
              <a:t>беседа с родителями и детьми на создание психологически-комфортной обстановки, рассчитанной на дифференцированный подход к каждому ребенку при реализации проекта;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экскурсии </a:t>
            </a:r>
            <a:r>
              <a:rPr lang="ru-RU" dirty="0">
                <a:latin typeface="Monotype Corsiva" panose="03010101010201010101" pitchFamily="66" charset="0"/>
              </a:rPr>
              <a:t>по осеннему лесу, парку, огороду;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проведение </a:t>
            </a:r>
            <a:r>
              <a:rPr lang="ru-RU" dirty="0">
                <a:latin typeface="Monotype Corsiva" panose="03010101010201010101" pitchFamily="66" charset="0"/>
              </a:rPr>
              <a:t>НОД экологическо-речевой направленности;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чтение стихов, рассказов, сказок с упором на экологическое воспитание;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рассматривание репродукций картин русских </a:t>
            </a:r>
            <a:r>
              <a:rPr lang="ru-RU" dirty="0" smtClean="0">
                <a:latin typeface="Monotype Corsiva" panose="03010101010201010101" pitchFamily="66" charset="0"/>
              </a:rPr>
              <a:t> художников</a:t>
            </a:r>
            <a:r>
              <a:rPr lang="ru-RU" dirty="0">
                <a:latin typeface="Monotype Corsiva" panose="03010101010201010101" pitchFamily="66" charset="0"/>
              </a:rPr>
              <a:t>;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творческая </a:t>
            </a:r>
            <a:r>
              <a:rPr lang="ru-RU" dirty="0">
                <a:latin typeface="Monotype Corsiva" panose="03010101010201010101" pitchFamily="66" charset="0"/>
              </a:rPr>
              <a:t>мастерская по изо-деятельности;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дидактические </a:t>
            </a:r>
            <a:r>
              <a:rPr lang="ru-RU" dirty="0">
                <a:latin typeface="Monotype Corsiva" panose="03010101010201010101" pitchFamily="66" charset="0"/>
              </a:rPr>
              <a:t>игры экологической и речевой направленности;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проведение </a:t>
            </a:r>
            <a:r>
              <a:rPr lang="ru-RU" dirty="0">
                <a:latin typeface="Monotype Corsiva" panose="03010101010201010101" pitchFamily="66" charset="0"/>
              </a:rPr>
              <a:t>релаксационных пауз с использованием музыкальных средств во время режимных моментов;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презентации</a:t>
            </a:r>
            <a:r>
              <a:rPr lang="ru-RU" dirty="0">
                <a:latin typeface="Monotype Corsiva" panose="03010101010201010101" pitchFamily="66" charset="0"/>
              </a:rPr>
              <a:t>;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выставки </a:t>
            </a:r>
            <a:r>
              <a:rPr lang="ru-RU" dirty="0">
                <a:latin typeface="Monotype Corsiva" panose="03010101010201010101" pitchFamily="66" charset="0"/>
              </a:rPr>
              <a:t>детских </a:t>
            </a:r>
            <a:r>
              <a:rPr lang="ru-RU" dirty="0" smtClean="0">
                <a:latin typeface="Monotype Corsiva" panose="03010101010201010101" pitchFamily="66" charset="0"/>
              </a:rPr>
              <a:t> работ  </a:t>
            </a:r>
            <a:r>
              <a:rPr lang="ru-RU" dirty="0">
                <a:latin typeface="Monotype Corsiva" panose="03010101010201010101" pitchFamily="66" charset="0"/>
              </a:rPr>
              <a:t>и совместных </a:t>
            </a:r>
            <a:r>
              <a:rPr lang="ru-RU" dirty="0" smtClean="0">
                <a:latin typeface="Monotype Corsiva" panose="03010101010201010101" pitchFamily="66" charset="0"/>
              </a:rPr>
              <a:t> работ </a:t>
            </a:r>
            <a:r>
              <a:rPr lang="ru-RU" dirty="0">
                <a:latin typeface="Monotype Corsiva" panose="03010101010201010101" pitchFamily="66" charset="0"/>
              </a:rPr>
              <a:t>с родителями;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консультации </a:t>
            </a:r>
            <a:r>
              <a:rPr lang="ru-RU" dirty="0">
                <a:latin typeface="Monotype Corsiva" panose="03010101010201010101" pitchFamily="66" charset="0"/>
              </a:rPr>
              <a:t>для родителей;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культурно-досуговая </a:t>
            </a:r>
            <a:r>
              <a:rPr lang="ru-RU" dirty="0">
                <a:latin typeface="Monotype Corsiva" panose="03010101010201010101" pitchFamily="66" charset="0"/>
              </a:rPr>
              <a:t>программа </a:t>
            </a:r>
            <a:r>
              <a:rPr lang="ru-RU" i="1" dirty="0">
                <a:latin typeface="Monotype Corsiva" panose="03010101010201010101" pitchFamily="66" charset="0"/>
              </a:rPr>
              <a:t>«Осенняя </a:t>
            </a:r>
            <a:r>
              <a:rPr lang="ru-RU" i="1" dirty="0" smtClean="0">
                <a:latin typeface="Monotype Corsiva" panose="03010101010201010101" pitchFamily="66" charset="0"/>
              </a:rPr>
              <a:t> ярмарка</a:t>
            </a:r>
            <a:r>
              <a:rPr lang="ru-RU" i="1" dirty="0">
                <a:latin typeface="Monotype Corsiva" panose="03010101010201010101" pitchFamily="66" charset="0"/>
              </a:rPr>
              <a:t>»</a:t>
            </a:r>
            <a:endParaRPr lang="ru-RU" dirty="0"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68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rgbClr val="FFCC00"/>
          </a:solidFill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Постановка </a:t>
            </a:r>
            <a:r>
              <a:rPr lang="ru-RU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проблемы:</a:t>
            </a:r>
            <a:r>
              <a:rPr lang="ru-RU" sz="54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5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  <a:solidFill>
            <a:srgbClr val="FFCC00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Воспитатель </a:t>
            </a:r>
            <a:r>
              <a:rPr lang="ru-RU" dirty="0">
                <a:latin typeface="Monotype Corsiva" panose="03010101010201010101" pitchFamily="66" charset="0"/>
              </a:rPr>
              <a:t>вносит фотографии и картины с изображением осенней природы</a:t>
            </a:r>
            <a:r>
              <a:rPr lang="ru-RU" b="1" dirty="0">
                <a:latin typeface="Monotype Corsiva" panose="03010101010201010101" pitchFamily="66" charset="0"/>
              </a:rPr>
              <a:t>, </a:t>
            </a:r>
            <a:r>
              <a:rPr lang="ru-RU" dirty="0">
                <a:latin typeface="Monotype Corsiva" panose="03010101010201010101" pitchFamily="66" charset="0"/>
              </a:rPr>
              <a:t>осеннего леса, парка, огорода</a:t>
            </a:r>
            <a:r>
              <a:rPr lang="ru-RU" b="1" dirty="0">
                <a:latin typeface="Monotype Corsiva" panose="03010101010201010101" pitchFamily="66" charset="0"/>
              </a:rPr>
              <a:t>. </a:t>
            </a:r>
            <a:r>
              <a:rPr lang="ru-RU" dirty="0">
                <a:latin typeface="Monotype Corsiva" panose="03010101010201010101" pitchFamily="66" charset="0"/>
              </a:rPr>
              <a:t>Дети </a:t>
            </a:r>
            <a:r>
              <a:rPr lang="ru-RU" dirty="0" smtClean="0">
                <a:latin typeface="Monotype Corsiva" panose="03010101010201010101" pitchFamily="66" charset="0"/>
              </a:rPr>
              <a:t>рассматривают, </a:t>
            </a:r>
            <a:r>
              <a:rPr lang="ru-RU" dirty="0">
                <a:latin typeface="Monotype Corsiva" panose="03010101010201010101" pitchFamily="66" charset="0"/>
              </a:rPr>
              <a:t>воспитатель обращает внимание на разнообразие </a:t>
            </a:r>
            <a:r>
              <a:rPr lang="ru-RU" dirty="0" smtClean="0">
                <a:latin typeface="Monotype Corsiva" panose="03010101010201010101" pitchFamily="66" charset="0"/>
              </a:rPr>
              <a:t>деревьев, кустов, трав</a:t>
            </a:r>
            <a:r>
              <a:rPr lang="ru-RU" b="1" dirty="0" smtClean="0">
                <a:latin typeface="Monotype Corsiva" panose="03010101010201010101" pitchFamily="66" charset="0"/>
              </a:rPr>
              <a:t>,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их </a:t>
            </a:r>
            <a:r>
              <a:rPr lang="ru-RU" dirty="0" smtClean="0">
                <a:latin typeface="Monotype Corsiva" panose="03010101010201010101" pitchFamily="66" charset="0"/>
              </a:rPr>
              <a:t>расцветку, задаёт вопросы:</a:t>
            </a:r>
            <a:endParaRPr lang="ru-RU" dirty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>
                <a:latin typeface="Monotype Corsiva" panose="03010101010201010101" pitchFamily="66" charset="0"/>
              </a:rPr>
              <a:t>Что, вы видите на фотографиях? </a:t>
            </a:r>
            <a:r>
              <a:rPr lang="ru-RU" i="1" dirty="0">
                <a:latin typeface="Monotype Corsiva" panose="03010101010201010101" pitchFamily="66" charset="0"/>
              </a:rPr>
              <a:t>(лес, парк, огород)</a:t>
            </a:r>
            <a:r>
              <a:rPr lang="ru-RU" dirty="0">
                <a:latin typeface="Monotype Corsiva" panose="03010101010201010101" pitchFamily="66" charset="0"/>
              </a:rPr>
              <a:t> Какое время года на этих фотографиях? </a:t>
            </a:r>
            <a:r>
              <a:rPr lang="ru-RU" i="1" dirty="0">
                <a:latin typeface="Monotype Corsiva" panose="03010101010201010101" pitchFamily="66" charset="0"/>
              </a:rPr>
              <a:t>(осень)</a:t>
            </a:r>
            <a:r>
              <a:rPr lang="ru-RU" dirty="0">
                <a:latin typeface="Monotype Corsiva" panose="03010101010201010101" pitchFamily="66" charset="0"/>
              </a:rPr>
              <a:t> Как, вы догадались? Какие деревья осенью? Почему?</a:t>
            </a:r>
          </a:p>
          <a:p>
            <a:pPr marL="0" indent="0">
              <a:buNone/>
            </a:pPr>
            <a:r>
              <a:rPr lang="ru-RU" dirty="0">
                <a:latin typeface="Monotype Corsiva" panose="03010101010201010101" pitchFamily="66" charset="0"/>
              </a:rPr>
              <a:t>Дети обнаруживают вместе с фотографиями письмо, в котором бабочка обращается к детям с </a:t>
            </a:r>
            <a:r>
              <a:rPr lang="ru-RU" dirty="0" smtClean="0">
                <a:latin typeface="Monotype Corsiva" panose="03010101010201010101" pitchFamily="66" charset="0"/>
              </a:rPr>
              <a:t>просьбой - </a:t>
            </a:r>
            <a:r>
              <a:rPr lang="ru-RU" dirty="0">
                <a:latin typeface="Monotype Corsiva" panose="03010101010201010101" pitchFamily="66" charset="0"/>
              </a:rPr>
              <a:t>рассказать ей про «осень», ведь она рано ложиться спать и ей так хочется узнать об этом чудесном и необычном времени года</a:t>
            </a:r>
            <a:r>
              <a:rPr lang="ru-RU" dirty="0" smtClean="0">
                <a:latin typeface="Monotype Corsiva" panose="03010101010201010101" pitchFamily="66" charset="0"/>
              </a:rPr>
              <a:t>. Дети соглашаются помочь бабочке.</a:t>
            </a:r>
            <a:endParaRPr lang="ru-RU" dirty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415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rgbClr val="FFCC00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sz="53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Результаты</a:t>
            </a:r>
            <a:r>
              <a:rPr lang="ru-RU" sz="53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 </a:t>
            </a:r>
            <a:r>
              <a:rPr lang="ru-RU" sz="53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проекта</a:t>
            </a:r>
            <a:r>
              <a:rPr lang="ru-RU" sz="53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53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53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  <a:solidFill>
            <a:srgbClr val="FFCC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Monotype Corsiva" panose="03010101010201010101" pitchFamily="66" charset="0"/>
              </a:rPr>
              <a:t>- </a:t>
            </a:r>
            <a:r>
              <a:rPr lang="ru-RU" sz="1800" b="1" dirty="0">
                <a:latin typeface="Monotype Corsiva" panose="03010101010201010101" pitchFamily="66" charset="0"/>
              </a:rPr>
              <a:t>расширение представлений детей об осени;</a:t>
            </a:r>
          </a:p>
          <a:p>
            <a:pPr marL="0" indent="0">
              <a:buNone/>
            </a:pPr>
            <a:r>
              <a:rPr lang="ru-RU" sz="1800" b="1" dirty="0">
                <a:latin typeface="Monotype Corsiva" panose="03010101010201010101" pitchFamily="66" charset="0"/>
              </a:rPr>
              <a:t>- активизация словаря по теме;</a:t>
            </a:r>
          </a:p>
          <a:p>
            <a:pPr marL="0" indent="0">
              <a:buNone/>
            </a:pPr>
            <a:r>
              <a:rPr lang="ru-RU" sz="1800" b="1" dirty="0">
                <a:latin typeface="Monotype Corsiva" panose="03010101010201010101" pitchFamily="66" charset="0"/>
              </a:rPr>
              <a:t>- развитие грамматически правильной речи;</a:t>
            </a:r>
          </a:p>
          <a:p>
            <a:pPr marL="0" indent="0">
              <a:buNone/>
            </a:pPr>
            <a:r>
              <a:rPr lang="ru-RU" sz="1800" b="1" dirty="0">
                <a:latin typeface="Monotype Corsiva" panose="03010101010201010101" pitchFamily="66" charset="0"/>
              </a:rPr>
              <a:t>- умения составлять рассказы;</a:t>
            </a:r>
          </a:p>
          <a:p>
            <a:pPr marL="0" indent="0">
              <a:buNone/>
            </a:pPr>
            <a:r>
              <a:rPr lang="ru-RU" sz="1800" b="1" dirty="0">
                <a:latin typeface="Monotype Corsiva" panose="03010101010201010101" pitchFamily="66" charset="0"/>
              </a:rPr>
              <a:t>- воспитание чуткости к художественному слову;</a:t>
            </a:r>
          </a:p>
          <a:p>
            <a:pPr marL="0" indent="0">
              <a:buNone/>
            </a:pPr>
            <a:r>
              <a:rPr lang="ru-RU" sz="1800" b="1" dirty="0">
                <a:latin typeface="Monotype Corsiva" panose="03010101010201010101" pitchFamily="66" charset="0"/>
              </a:rPr>
              <a:t>- развитие творческого мышления;</a:t>
            </a:r>
          </a:p>
          <a:p>
            <a:pPr marL="0" indent="0">
              <a:buNone/>
            </a:pPr>
            <a:r>
              <a:rPr lang="ru-RU" sz="1800" b="1" dirty="0">
                <a:latin typeface="Monotype Corsiva" panose="03010101010201010101" pitchFamily="66" charset="0"/>
              </a:rPr>
              <a:t>- повышение уровня экологической культуры педагогов, родителей и воспитанников,</a:t>
            </a:r>
          </a:p>
          <a:p>
            <a:pPr marL="0" indent="0">
              <a:buNone/>
            </a:pPr>
            <a:r>
              <a:rPr lang="ru-RU" sz="1800" b="1" dirty="0">
                <a:latin typeface="Monotype Corsiva" panose="03010101010201010101" pitchFamily="66" charset="0"/>
              </a:rPr>
              <a:t>- формирование навыков экологического и нравственного поведения;</a:t>
            </a:r>
          </a:p>
          <a:p>
            <a:pPr marL="0" indent="0">
              <a:buNone/>
            </a:pPr>
            <a:r>
              <a:rPr lang="ru-RU" sz="1800" b="1" dirty="0">
                <a:latin typeface="Monotype Corsiva" panose="03010101010201010101" pitchFamily="66" charset="0"/>
              </a:rPr>
              <a:t>- оптимизация сотрудничества с родителями;</a:t>
            </a:r>
          </a:p>
          <a:p>
            <a:pPr marL="0" indent="0">
              <a:buNone/>
            </a:pPr>
            <a:r>
              <a:rPr lang="ru-RU" sz="1800" b="1" dirty="0">
                <a:latin typeface="Monotype Corsiva" panose="03010101010201010101" pitchFamily="66" charset="0"/>
              </a:rPr>
              <a:t>- вовлечение родителей в педагогический процесс ДОУ, помощь в формировании  </a:t>
            </a:r>
          </a:p>
          <a:p>
            <a:pPr marL="0" indent="0">
              <a:buNone/>
            </a:pPr>
            <a:r>
              <a:rPr lang="ru-RU" sz="1800" b="1" dirty="0">
                <a:latin typeface="Monotype Corsiva" panose="03010101010201010101" pitchFamily="66" charset="0"/>
              </a:rPr>
              <a:t>  правильного отношения родителей к развитию своего ребенка, укрепление </a:t>
            </a:r>
          </a:p>
          <a:p>
            <a:pPr marL="0" indent="0">
              <a:buNone/>
            </a:pPr>
            <a:r>
              <a:rPr lang="ru-RU" sz="1800" b="1" dirty="0">
                <a:latin typeface="Monotype Corsiva" panose="03010101010201010101" pitchFamily="66" charset="0"/>
              </a:rPr>
              <a:t>  заинтересованности родителей в сотрудничестве с детским садом;</a:t>
            </a:r>
          </a:p>
          <a:p>
            <a:pPr marL="0" indent="0">
              <a:buNone/>
            </a:pPr>
            <a:r>
              <a:rPr lang="ru-RU" sz="1800" b="1" dirty="0">
                <a:latin typeface="Monotype Corsiva" panose="03010101010201010101" pitchFamily="66" charset="0"/>
              </a:rPr>
              <a:t>- выставки детских творческих работ;</a:t>
            </a:r>
          </a:p>
          <a:p>
            <a:pPr marL="0" indent="0">
              <a:buNone/>
            </a:pPr>
            <a:r>
              <a:rPr lang="ru-RU" sz="1800" b="1" dirty="0">
                <a:latin typeface="Monotype Corsiva" panose="03010101010201010101" pitchFamily="66" charset="0"/>
              </a:rPr>
              <a:t>- выставка совместно-родительских поделок  «Осенняя фантазия»;</a:t>
            </a:r>
          </a:p>
          <a:p>
            <a:pPr marL="0" indent="0">
              <a:buNone/>
            </a:pPr>
            <a:r>
              <a:rPr lang="ru-RU" sz="1800" b="1" dirty="0">
                <a:latin typeface="Monotype Corsiva" panose="03010101010201010101" pitchFamily="66" charset="0"/>
              </a:rPr>
              <a:t>- осенняя стенгазета «Осенний калейдоскоп»;</a:t>
            </a:r>
          </a:p>
          <a:p>
            <a:pPr marL="0" indent="0">
              <a:buNone/>
            </a:pPr>
            <a:r>
              <a:rPr lang="ru-RU" sz="1800" b="1" dirty="0">
                <a:latin typeface="Monotype Corsiva" panose="03010101010201010101" pitchFamily="66" charset="0"/>
              </a:rPr>
              <a:t>- организация экскурсий;</a:t>
            </a:r>
          </a:p>
          <a:p>
            <a:pPr marL="0" indent="0">
              <a:buNone/>
            </a:pPr>
            <a:r>
              <a:rPr lang="ru-RU" sz="1800" b="1" dirty="0">
                <a:latin typeface="Monotype Corsiva" panose="03010101010201010101" pitchFamily="66" charset="0"/>
              </a:rPr>
              <a:t>- презентация проекта;</a:t>
            </a:r>
          </a:p>
          <a:p>
            <a:pPr marL="0" indent="0">
              <a:buNone/>
            </a:pPr>
            <a:r>
              <a:rPr lang="ru-RU" sz="1800" b="1" dirty="0">
                <a:latin typeface="Monotype Corsiva" panose="03010101010201010101" pitchFamily="66" charset="0"/>
              </a:rPr>
              <a:t>- проведение культурно-досугового мероприятия </a:t>
            </a:r>
            <a:r>
              <a:rPr lang="ru-RU" sz="1800" b="1" i="1" dirty="0">
                <a:latin typeface="Monotype Corsiva" panose="03010101010201010101" pitchFamily="66" charset="0"/>
              </a:rPr>
              <a:t>«Осенняя ярмарка».</a:t>
            </a:r>
            <a:endParaRPr lang="ru-RU" sz="1800" b="1" dirty="0">
              <a:latin typeface="Monotype Corsiva" panose="03010101010201010101" pitchFamily="66" charset="0"/>
            </a:endParaRP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726580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Вот как всё начиналось…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 descr="D:\Users\Слава\Desktop\DSCN982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40" y="568503"/>
            <a:ext cx="2398222" cy="1799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Users\Слава\Desktop\DSCN98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20688"/>
            <a:ext cx="2330450" cy="174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Users\Слава\Desktop\DSCN983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3" t="11348"/>
          <a:stretch/>
        </p:blipFill>
        <p:spPr bwMode="auto">
          <a:xfrm>
            <a:off x="4507908" y="609893"/>
            <a:ext cx="2076450" cy="1758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Users\Слава\Desktop\DSCN983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35" y="620689"/>
            <a:ext cx="2551766" cy="174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Users\Слава\Desktop\DSCN956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03" y="2368208"/>
            <a:ext cx="3078959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Users\Слава\Desktop\DSCN983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23" y="2368208"/>
            <a:ext cx="3372426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Users\Слава\Desktop\DSCN969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362" y="2352168"/>
            <a:ext cx="2733675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D:\Users\Слава\Desktop\DSCN896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23" y="4425608"/>
            <a:ext cx="25146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D:\Users\Слава\Desktop\фото сад\осень -дети\DSCN8978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30" y="4425608"/>
            <a:ext cx="158115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D:\Users\Слава\Desktop\фото сад\осень -дети\DSCN8976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80" y="4428148"/>
            <a:ext cx="2657475" cy="178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D:\Users\Слава\Desktop\DSCN8874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30792" y="4673348"/>
            <a:ext cx="1830522" cy="1255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D:\Users\Слава\Desktop\DSCN8884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0" r="11158"/>
          <a:stretch/>
        </p:blipFill>
        <p:spPr bwMode="auto">
          <a:xfrm>
            <a:off x="7868118" y="4428148"/>
            <a:ext cx="1290919" cy="1797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320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Консультации, </a:t>
            </a: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дидактические игры, методический  материал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 descr="D:\Users\Слава\Desktop\DSCN982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3138055" cy="2356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Users\Слава\Desktop\DSCN98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" r="6377"/>
          <a:stretch/>
        </p:blipFill>
        <p:spPr bwMode="auto">
          <a:xfrm>
            <a:off x="3131840" y="1340768"/>
            <a:ext cx="2743200" cy="236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Users\Слава\Desktop\DSCN98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895" y="1340768"/>
            <a:ext cx="3114675" cy="2335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Users\Слава\Desktop\DSCN982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3"/>
          <a:stretch/>
        </p:blipFill>
        <p:spPr bwMode="auto">
          <a:xfrm>
            <a:off x="6085" y="3704873"/>
            <a:ext cx="3181350" cy="215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Users\Слава\Desktop\DSCN982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/>
          <a:stretch/>
        </p:blipFill>
        <p:spPr bwMode="auto">
          <a:xfrm>
            <a:off x="3170015" y="3732318"/>
            <a:ext cx="2850226" cy="2129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Users\Слава\Desktop\DSCN982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241" y="3700817"/>
            <a:ext cx="2973329" cy="2178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906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316</Words>
  <Application>Microsoft Office PowerPoint</Application>
  <PresentationFormat>Экран (4:3)</PresentationFormat>
  <Paragraphs>77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Реализация проекта по экологическо-речевому воспитанию  в подготовительной группе </vt:lpstr>
      <vt:lpstr>Презентация PowerPoint</vt:lpstr>
      <vt:lpstr> Задачи проекта: </vt:lpstr>
      <vt:lpstr> Актуальность проекта: </vt:lpstr>
      <vt:lpstr>Презентация PowerPoint</vt:lpstr>
      <vt:lpstr> Постановка проблемы: </vt:lpstr>
      <vt:lpstr> Результаты проекта </vt:lpstr>
      <vt:lpstr>Вот как всё начиналось… </vt:lpstr>
      <vt:lpstr> Консультации, дидактические игры, методический  материал </vt:lpstr>
      <vt:lpstr> Сбор  природного  материала </vt:lpstr>
      <vt:lpstr> Осенний труд в природе на участке детского сада </vt:lpstr>
      <vt:lpstr>Экскурсия на огород </vt:lpstr>
      <vt:lpstr>Экскурсия в лес </vt:lpstr>
      <vt:lpstr>Подвижные игры осенью </vt:lpstr>
      <vt:lpstr>  Стенгазеты «Осенний калейдоскоп», «Лесная аптека» </vt:lpstr>
      <vt:lpstr> Творческая мастерская  (выставки поделок , детских работ) </vt:lpstr>
      <vt:lpstr>Спортивное развлечение осенью </vt:lpstr>
      <vt:lpstr> Осенний праздник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ПРОЕКТ по экологическо-речевому воспитанию  в подготовительной группе </dc:title>
  <dc:creator>Слава</dc:creator>
  <cp:lastModifiedBy>Слава</cp:lastModifiedBy>
  <cp:revision>18</cp:revision>
  <dcterms:created xsi:type="dcterms:W3CDTF">2019-12-15T09:08:43Z</dcterms:created>
  <dcterms:modified xsi:type="dcterms:W3CDTF">2019-12-15T12:15:36Z</dcterms:modified>
</cp:coreProperties>
</file>