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7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8" r:id="rId24"/>
    <p:sldId id="279" r:id="rId25"/>
    <p:sldId id="280" r:id="rId26"/>
    <p:sldId id="275" r:id="rId27"/>
  </p:sldIdLst>
  <p:sldSz cx="7559675" cy="10799763"/>
  <p:notesSz cx="6888163" cy="10020300"/>
  <p:defaultTextStyle>
    <a:defPPr>
      <a:defRPr lang="ru-RU"/>
    </a:defPPr>
    <a:lvl1pPr marL="0" algn="l" defTabSz="1001359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1pPr>
    <a:lvl2pPr marL="500680" algn="l" defTabSz="1001359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2pPr>
    <a:lvl3pPr marL="1001359" algn="l" defTabSz="1001359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3pPr>
    <a:lvl4pPr marL="1502039" algn="l" defTabSz="1001359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4pPr>
    <a:lvl5pPr marL="2002719" algn="l" defTabSz="1001359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5pPr>
    <a:lvl6pPr marL="2503399" algn="l" defTabSz="1001359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6pPr>
    <a:lvl7pPr marL="3004078" algn="l" defTabSz="1001359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7pPr>
    <a:lvl8pPr marL="3504758" algn="l" defTabSz="1001359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8pPr>
    <a:lvl9pPr marL="4005438" algn="l" defTabSz="1001359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402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AE6"/>
    <a:srgbClr val="6E2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83" autoAdjust="0"/>
    <p:restoredTop sz="94619" autoAdjust="0"/>
  </p:normalViewPr>
  <p:slideViewPr>
    <p:cSldViewPr>
      <p:cViewPr varScale="1">
        <p:scale>
          <a:sx n="50" d="100"/>
          <a:sy n="50" d="100"/>
        </p:scale>
        <p:origin x="-510" y="-114"/>
      </p:cViewPr>
      <p:guideLst>
        <p:guide orient="horz" pos="3402"/>
        <p:guide pos="23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6976" y="3354929"/>
            <a:ext cx="6425724" cy="231494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3951" y="6119866"/>
            <a:ext cx="5291773" cy="27599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64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69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480764" y="432493"/>
            <a:ext cx="1700927" cy="92147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7984" y="432493"/>
            <a:ext cx="4976786" cy="92147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941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16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162" y="6939848"/>
            <a:ext cx="6425724" cy="214495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7162" y="4577402"/>
            <a:ext cx="6425724" cy="236244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016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7984" y="2519947"/>
            <a:ext cx="3338856" cy="71273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42835" y="2519947"/>
            <a:ext cx="3338856" cy="71273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7813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7984" y="2417448"/>
            <a:ext cx="3340169" cy="10074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7984" y="3424925"/>
            <a:ext cx="3340169" cy="62223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40212" y="2417448"/>
            <a:ext cx="3341481" cy="10074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840212" y="3424925"/>
            <a:ext cx="3341481" cy="62223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409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579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12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86" y="429992"/>
            <a:ext cx="2487081" cy="18299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5624" y="429992"/>
            <a:ext cx="4226069" cy="92172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7986" y="2259951"/>
            <a:ext cx="2487081" cy="7387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29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1749" y="7559835"/>
            <a:ext cx="4535805" cy="8924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81749" y="964978"/>
            <a:ext cx="4535805" cy="64798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1749" y="8452317"/>
            <a:ext cx="4535805" cy="12674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80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84" y="432491"/>
            <a:ext cx="6803708" cy="1799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7984" y="2519947"/>
            <a:ext cx="6803708" cy="7127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77984" y="10009782"/>
            <a:ext cx="1763924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82889" y="10009782"/>
            <a:ext cx="2393897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417767" y="10009782"/>
            <a:ext cx="1763924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155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Users\Слава\Desktop\176ba9a6412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34" y="0"/>
            <a:ext cx="7609509" cy="107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348" y="3822234"/>
            <a:ext cx="6379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группы №7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«Морячок» </a:t>
            </a:r>
          </a:p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МКДОУ «Детский сад        </a:t>
            </a:r>
          </a:p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п.Кедровый»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5805" y="400055"/>
            <a:ext cx="6610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0070C0"/>
                </a:solidFill>
              </a:rPr>
              <a:t>Муниципальное Казённое Дошкольное</a:t>
            </a:r>
            <a:r>
              <a:rPr lang="en-US" sz="1600" b="1" dirty="0">
                <a:solidFill>
                  <a:srgbClr val="0070C0"/>
                </a:solidFill>
              </a:rPr>
              <a:t>  </a:t>
            </a:r>
            <a:endParaRPr lang="ru-RU" sz="1600" b="1" dirty="0">
              <a:solidFill>
                <a:srgbClr val="0070C0"/>
              </a:solidFill>
            </a:endParaRPr>
          </a:p>
          <a:p>
            <a:pPr algn="r"/>
            <a:r>
              <a:rPr lang="ru-RU" sz="1600" b="1" dirty="0">
                <a:solidFill>
                  <a:srgbClr val="0070C0"/>
                </a:solidFill>
              </a:rPr>
              <a:t>Образовательное Учреждение</a:t>
            </a:r>
          </a:p>
          <a:p>
            <a:pPr algn="r"/>
            <a:r>
              <a:rPr lang="ru-RU" sz="1600" b="1" dirty="0">
                <a:solidFill>
                  <a:srgbClr val="0070C0"/>
                </a:solidFill>
              </a:rPr>
              <a:t>«Детский сад</a:t>
            </a:r>
            <a:r>
              <a:rPr lang="en-US" sz="1600" b="1" dirty="0">
                <a:solidFill>
                  <a:srgbClr val="0070C0"/>
                </a:solidFill>
              </a:rPr>
              <a:t>  </a:t>
            </a:r>
            <a:r>
              <a:rPr lang="ru-RU" sz="1600" b="1" dirty="0">
                <a:solidFill>
                  <a:srgbClr val="0070C0"/>
                </a:solidFill>
              </a:rPr>
              <a:t>п. Кедровый»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90713" y="4139769"/>
            <a:ext cx="3778250" cy="3956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90713" y="4139769"/>
            <a:ext cx="3778250" cy="3956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47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12801" cy="107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4051" y="432491"/>
            <a:ext cx="6346145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Развиваются память и внимание. По просьбе взрослого дети могут запомнить 3–4 слова и 5–6 названий предметов.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концу младшего дошкольного возраста они способны запомнить значительные отрывки из любимых произведений.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Продолжает развиваться наглядно-действенное мышление.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этом преобразования ситуаций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ряде случаев осуществляются на основе целенаправленных проб с учетом желаемого результата.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Дошкольники способны установить некоторые скрытые связи и отношения между предметами.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младшем дошкольном возрасте начинает развиваться воображение,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особенно наглядно проявляется в игре, когда одни объекты выступают в качестве заместителей других.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Взаимоотношения детей обусловлены нормами и правилами.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целенаправленного воздействия они могут усвоить относительно большое количество норм,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выступают основанием для оценки собственных действий и действий других детей.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Взаимоотношения детей ярко проявляются в игровой деятельности.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скорее играют рядом, чем активно вступают во взаимодействие.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уже в этом возрасте могут наблюдаться устойчивые избирательные взаимоотношения. Конфликты между детьми возникают преимущественно по поводу игрушек.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ребенка в группе сверстников во многом определяется мнением воспитателя.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младшем дошкольном возрасте можно наблюдать соподчинение мотивов поведения в относительно простых ситуациях.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Сознательное управление поведением только начинает складываться; во многом поведение ребенка еще ситуативно.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тем можно наблюдать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случаи ограничения собственных побуждений самим ребенком, сопровождаемые словесными указаниями.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Начинает развиваться самооценка, при этом дети в значительной мере ориентируются на оценку воспитателя.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 развиваться также их половая идентификация,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проявляется в характере выбираемых игрушек и сюжетов.</a:t>
            </a:r>
          </a:p>
        </p:txBody>
      </p:sp>
    </p:spTree>
    <p:extLst>
      <p:ext uri="{BB962C8B-B14F-4D97-AF65-F5344CB8AC3E}">
        <p14:creationId xmlns:p14="http://schemas.microsoft.com/office/powerpoint/2010/main" val="2306940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формат\Desktop\СДЕЛАТЬ В АВГУСТЕ\Новая папка\9c26b83a7dc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559675" cy="107997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2042" y="1542964"/>
            <a:ext cx="671559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680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135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203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271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339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407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475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543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Примерный режим образовательной деятельности.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младшая группа (3-4 года)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16" y="2479450"/>
            <a:ext cx="6145301" cy="6596444"/>
          </a:xfrm>
          <a:prstGeom prst="rect">
            <a:avLst/>
          </a:prstGeom>
        </p:spPr>
      </p:pic>
      <p:pic>
        <p:nvPicPr>
          <p:cNvPr id="7" name="Picture 4" descr="C:\Users\формат\Desktop\vnAgQy7xPn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844" y="345598"/>
            <a:ext cx="1334880" cy="1319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8"/>
          <p:cNvSpPr txBox="1"/>
          <p:nvPr/>
        </p:nvSpPr>
        <p:spPr>
          <a:xfrm>
            <a:off x="1648193" y="509618"/>
            <a:ext cx="4811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680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135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203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271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339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407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475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543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Режим дня</a:t>
            </a:r>
          </a:p>
        </p:txBody>
      </p:sp>
    </p:spTree>
    <p:extLst>
      <p:ext uri="{BB962C8B-B14F-4D97-AF65-F5344CB8AC3E}">
        <p14:creationId xmlns:p14="http://schemas.microsoft.com/office/powerpoint/2010/main" val="2265750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7559674" cy="107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27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53"/>
            <a:ext cx="7559675" cy="1081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985" y="432491"/>
            <a:ext cx="6930244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</a:p>
          <a:p>
            <a:pPr algn="ctr"/>
            <a:endParaRPr lang="ru-RU" sz="105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1A0AE6"/>
                </a:solidFill>
              </a:rPr>
              <a:t>Развивающая предметно-пространственная среда группы обеспечивает возможность реализации Программы, общения и совместной деятельности детей и взрослых, двигательной активности детей, а также возможности для уединения в соответствии с возрастными особенностями воспитанников и является системой условий социализации и индивидуализации детей. Среда в группе предполагает специально созданные условия, которые необходимы для полноценного проживания дошкольного детства и соответствует ряд требований, предусмотренных ФГОС.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</a:rPr>
              <a:t>Организация предметно- пространственной среды в нашей группе строится таким образом, чтобы дать возможность наиболее эффективно развивать индивидуальность каждого ребёнка с учётом его склонностей, интересов, уровня активности. </a:t>
            </a:r>
            <a:endParaRPr lang="en-US" sz="2400" b="1" dirty="0">
              <a:solidFill>
                <a:srgbClr val="1A0A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91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19" y="-80788"/>
            <a:ext cx="7605593" cy="1088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6657" y="302762"/>
            <a:ext cx="3396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6E2F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  раздевалка</a:t>
            </a:r>
          </a:p>
        </p:txBody>
      </p:sp>
      <p:pic>
        <p:nvPicPr>
          <p:cNvPr id="8" name="Picture 2" descr="D:\Users\Слава\Desktop\ФОТО 2мл. гр\наши уголки\DSCN99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10096" r="6735" b="32032"/>
          <a:stretch/>
        </p:blipFill>
        <p:spPr bwMode="auto">
          <a:xfrm>
            <a:off x="373463" y="5367456"/>
            <a:ext cx="1708904" cy="204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Users\Слава\Desktop\ФОТО 2мл. гр\наши уголки\DSCN99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5300" b="13263"/>
          <a:stretch/>
        </p:blipFill>
        <p:spPr bwMode="auto">
          <a:xfrm>
            <a:off x="2082367" y="5367457"/>
            <a:ext cx="3585924" cy="256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Users\Слава\Desktop\фото сад\фото нрав-патр. проекта\125NIKON\DSCN97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r="13523" b="4696"/>
          <a:stretch/>
        </p:blipFill>
        <p:spPr bwMode="auto">
          <a:xfrm>
            <a:off x="5515909" y="5367457"/>
            <a:ext cx="1755748" cy="256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Users\Слава\Desktop\ФОТО 2мл. гр\родители 2 мл. гр\DSCN98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b="25519"/>
          <a:stretch/>
        </p:blipFill>
        <p:spPr bwMode="auto">
          <a:xfrm>
            <a:off x="5214599" y="7930029"/>
            <a:ext cx="2046609" cy="199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Users\Слава\Desktop\развив. среда в гр\DSCN97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5" b="15568"/>
          <a:stretch/>
        </p:blipFill>
        <p:spPr bwMode="auto">
          <a:xfrm>
            <a:off x="4007633" y="3856867"/>
            <a:ext cx="3321316" cy="151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s\Слава\Desktop\ФОТО 2мл. гр\наши уголки\DSCN984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34112" r="14276" b="19952"/>
          <a:stretch/>
        </p:blipFill>
        <p:spPr bwMode="auto">
          <a:xfrm>
            <a:off x="374084" y="3856868"/>
            <a:ext cx="3604583" cy="151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8321" y="1002999"/>
            <a:ext cx="6874015" cy="251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A0AE6"/>
                </a:solidFill>
              </a:rPr>
              <a:t>Наличие материалов и оборудования</a:t>
            </a:r>
            <a:r>
              <a:rPr lang="ru-RU" dirty="0">
                <a:solidFill>
                  <a:srgbClr val="1A0AE6"/>
                </a:solidFill>
              </a:rPr>
              <a:t>: информационный уголок для родителей по месяцам; информационный стенд «Жизнь в нашей группе», памятки, советы родителям; папки-передвижки (консультации); стенд для детских работ «Море талантов»; Лесенка творчества для поделок и выставок; два стенда для объявлений; скамейки для переодевания детей; индивидуальные шкафчики для одежды детей, полочка для обуви; зеркало на стене у входа, ковёр на полу.</a:t>
            </a:r>
          </a:p>
        </p:txBody>
      </p:sp>
    </p:spTree>
    <p:extLst>
      <p:ext uri="{BB962C8B-B14F-4D97-AF65-F5344CB8AC3E}">
        <p14:creationId xmlns:p14="http://schemas.microsoft.com/office/powerpoint/2010/main" val="511234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585255" cy="107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0602" y="432491"/>
            <a:ext cx="6768481" cy="4338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A0AE6"/>
                </a:solidFill>
              </a:rPr>
              <a:t>У ребенка дошкольного возраста есть три основные потребности:</a:t>
            </a:r>
          </a:p>
          <a:p>
            <a:r>
              <a:rPr lang="ru-RU" b="1" dirty="0">
                <a:solidFill>
                  <a:srgbClr val="1A0AE6"/>
                </a:solidFill>
              </a:rPr>
              <a:t>ДВИЖЕНИЕ, ОБЩЕНИЕ, ПОЗНАНИЕ</a:t>
            </a:r>
            <a:r>
              <a:rPr lang="ru-RU" dirty="0">
                <a:solidFill>
                  <a:srgbClr val="1A0AE6"/>
                </a:solidFill>
              </a:rPr>
              <a:t>.</a:t>
            </a:r>
          </a:p>
          <a:p>
            <a:r>
              <a:rPr lang="ru-RU" dirty="0">
                <a:solidFill>
                  <a:srgbClr val="1A0AE6"/>
                </a:solidFill>
              </a:rPr>
              <a:t>И среда </a:t>
            </a:r>
            <a:r>
              <a:rPr lang="ru-RU" b="1" dirty="0">
                <a:solidFill>
                  <a:srgbClr val="1A0AE6"/>
                </a:solidFill>
              </a:rPr>
              <a:t>НАШЕЙ </a:t>
            </a:r>
            <a:r>
              <a:rPr lang="ru-RU" dirty="0">
                <a:solidFill>
                  <a:srgbClr val="1A0AE6"/>
                </a:solidFill>
              </a:rPr>
              <a:t>группы удовлетворяет эти потребности.</a:t>
            </a:r>
          </a:p>
          <a:p>
            <a:r>
              <a:rPr lang="ru-RU" b="1" dirty="0">
                <a:solidFill>
                  <a:srgbClr val="1A0AE6"/>
                </a:solidFill>
              </a:rPr>
              <a:t>Развивающая предметно-пространственная среда – это естественная,</a:t>
            </a:r>
            <a:r>
              <a:rPr lang="en-US" b="1" dirty="0">
                <a:solidFill>
                  <a:srgbClr val="1A0AE6"/>
                </a:solidFill>
              </a:rPr>
              <a:t> </a:t>
            </a:r>
            <a:r>
              <a:rPr lang="ru-RU" b="1" dirty="0">
                <a:solidFill>
                  <a:srgbClr val="1A0AE6"/>
                </a:solidFill>
              </a:rPr>
              <a:t>комфортная, уютная обстановка, рационально организационная и</a:t>
            </a:r>
            <a:r>
              <a:rPr lang="en-US" b="1" dirty="0">
                <a:solidFill>
                  <a:srgbClr val="1A0AE6"/>
                </a:solidFill>
              </a:rPr>
              <a:t> </a:t>
            </a:r>
            <a:r>
              <a:rPr lang="ru-RU" b="1" dirty="0">
                <a:solidFill>
                  <a:srgbClr val="1A0AE6"/>
                </a:solidFill>
              </a:rPr>
              <a:t>насыщенная разнообразными игровыми материалами.</a:t>
            </a:r>
          </a:p>
          <a:p>
            <a:r>
              <a:rPr lang="ru-RU" dirty="0">
                <a:solidFill>
                  <a:srgbClr val="1A0AE6"/>
                </a:solidFill>
              </a:rPr>
              <a:t>В группе оформлены игровые и предметные центры, имеется достаточное</a:t>
            </a:r>
            <a:r>
              <a:rPr lang="en-US" dirty="0">
                <a:solidFill>
                  <a:srgbClr val="1A0AE6"/>
                </a:solidFill>
              </a:rPr>
              <a:t>  </a:t>
            </a:r>
            <a:r>
              <a:rPr lang="ru-RU" dirty="0">
                <a:solidFill>
                  <a:srgbClr val="1A0AE6"/>
                </a:solidFill>
              </a:rPr>
              <a:t>количество игрушек, дидактического материала, развивающих игр для</a:t>
            </a:r>
            <a:r>
              <a:rPr lang="en-US" dirty="0">
                <a:solidFill>
                  <a:srgbClr val="1A0AE6"/>
                </a:solidFill>
              </a:rPr>
              <a:t> </a:t>
            </a:r>
            <a:r>
              <a:rPr lang="ru-RU" dirty="0">
                <a:solidFill>
                  <a:srgbClr val="1A0AE6"/>
                </a:solidFill>
              </a:rPr>
              <a:t>самостоятельного, активного, целенаправленного действия детей во всех</a:t>
            </a:r>
            <a:r>
              <a:rPr lang="en-US" dirty="0">
                <a:solidFill>
                  <a:srgbClr val="1A0AE6"/>
                </a:solidFill>
              </a:rPr>
              <a:t>  </a:t>
            </a:r>
            <a:r>
              <a:rPr lang="ru-RU" dirty="0">
                <a:solidFill>
                  <a:srgbClr val="1A0AE6"/>
                </a:solidFill>
              </a:rPr>
              <a:t>видах деятельности: игровой, двигательной, изобразительной,</a:t>
            </a:r>
            <a:r>
              <a:rPr lang="en-US" dirty="0">
                <a:solidFill>
                  <a:srgbClr val="1A0AE6"/>
                </a:solidFill>
              </a:rPr>
              <a:t> </a:t>
            </a:r>
            <a:r>
              <a:rPr lang="ru-RU" dirty="0">
                <a:solidFill>
                  <a:srgbClr val="1A0AE6"/>
                </a:solidFill>
              </a:rPr>
              <a:t>театрализованной, конструктивной т.д.</a:t>
            </a:r>
            <a:endParaRPr lang="ru-RU" b="1" dirty="0">
              <a:solidFill>
                <a:srgbClr val="1A0AE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541" y="5169047"/>
            <a:ext cx="4847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6E2F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познавательного развития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650" y="6028901"/>
            <a:ext cx="6805261" cy="1002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1A0AE6"/>
                </a:solidFill>
              </a:rPr>
              <a:t>Это центр развивающих игр, направленных на ознакомление</a:t>
            </a:r>
          </a:p>
          <a:p>
            <a:r>
              <a:rPr lang="ru-RU" dirty="0">
                <a:solidFill>
                  <a:srgbClr val="1A0AE6"/>
                </a:solidFill>
              </a:rPr>
              <a:t> с окружающим, развитие речи, сенсорного восприятия, </a:t>
            </a:r>
          </a:p>
          <a:p>
            <a:r>
              <a:rPr lang="ru-RU" dirty="0">
                <a:solidFill>
                  <a:srgbClr val="1A0AE6"/>
                </a:solidFill>
              </a:rPr>
              <a:t>мелкой моторики, воображения.</a:t>
            </a:r>
          </a:p>
        </p:txBody>
      </p:sp>
      <p:pic>
        <p:nvPicPr>
          <p:cNvPr id="2050" name="Picture 2" descr="D:\Users\Слава\Desktop\ФОТО 2мл. гр\наши уголки\DSCN9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165" y="7398910"/>
            <a:ext cx="3961803" cy="31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041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107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723" y="580943"/>
            <a:ext cx="685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природы и экспериментирования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471" y="1301432"/>
            <a:ext cx="6741367" cy="28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A0AE6"/>
                </a:solidFill>
              </a:rPr>
              <a:t>В центре находятся комнатные растения, инвентарь по уходу за ними, дидактические игры по экологии, картины-пейзажи с временами года, муляжи овощей и фруктов, наборы диких и домашних животных, иллюстрации с различными состояниями погоды, календарь природы, природный и бросовый  материал, коллекции камней, ракушек, семян, круп, т.д.,  стол для изготовления поделок из природного материала и опытов, центр песка и воды, материал для проведения опытов и экспериментов.</a:t>
            </a:r>
          </a:p>
        </p:txBody>
      </p:sp>
      <p:pic>
        <p:nvPicPr>
          <p:cNvPr id="3075" name="Picture 3" descr="D:\Users\Слава\Desktop\ФОТО 2мл. гр\наши уголки\DSCN99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73" y="4176312"/>
            <a:ext cx="4736654" cy="355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s\Слава\Desktop\ФОТО 2мл. гр\наши уголки\DSCN99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r="13087"/>
          <a:stretch/>
        </p:blipFill>
        <p:spPr bwMode="auto">
          <a:xfrm>
            <a:off x="479926" y="4170900"/>
            <a:ext cx="2121347" cy="35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621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Users\Слава\Desktop\176ba9a6412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559674" cy="107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8447" y="569882"/>
            <a:ext cx="5516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двигательной активности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7333" y="1550535"/>
            <a:ext cx="7132904" cy="2215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имеется: картотека подвижных игр, гимнастик, пауз, </a:t>
            </a:r>
            <a:endParaRPr lang="ru-RU" dirty="0" smtClean="0">
              <a:solidFill>
                <a:srgbClr val="1A0A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 с видами спорта, олимпиадами, атрибутами олимпиад атрибуты для подвижных игр и физических упражнений – листья разноцветные, платочки, флажки, кольца, ленты, обручи, мячи, маски, атрибуты болельщика, игры на развитие глазомера, мешочки для метания, тренажёры для глаз, материал для профилактики плоскостопия.</a:t>
            </a:r>
            <a:endParaRPr lang="ru-RU" dirty="0">
              <a:solidFill>
                <a:srgbClr val="1A0A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3" descr="D:\Users\Слава\Desktop\развив. среда в гр\DSCN9718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23340" r="9859"/>
          <a:stretch/>
        </p:blipFill>
        <p:spPr bwMode="auto">
          <a:xfrm>
            <a:off x="328952" y="4315240"/>
            <a:ext cx="3437558" cy="35367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Users\Слава\Desktop\развив. среда в гр\DSCN971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4" r="29269"/>
          <a:stretch/>
        </p:blipFill>
        <p:spPr bwMode="auto">
          <a:xfrm>
            <a:off x="3848130" y="4287507"/>
            <a:ext cx="1512168" cy="3533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D:\Users\Слава\AppData\Local\Microsoft\Windows\Temporary Internet Files\Content.Word\DSCN971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 r="20229"/>
          <a:stretch/>
        </p:blipFill>
        <p:spPr bwMode="auto">
          <a:xfrm>
            <a:off x="5404137" y="4287507"/>
            <a:ext cx="1866900" cy="3533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4055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7559674" cy="107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6957" y="581709"/>
            <a:ext cx="4686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 детского творчества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781" y="1582785"/>
            <a:ext cx="6650822" cy="403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1A0AE6"/>
                </a:solidFill>
              </a:rPr>
              <a:t>Имеется: расписные изделия  и поделки  народных мастеров, народные игрушки, иллюстрации дымковской росписи, д/и по изо деятельности «Дымковское лото», «Сложи узор», и др.</a:t>
            </a:r>
          </a:p>
          <a:p>
            <a:pPr algn="just"/>
            <a:r>
              <a:rPr lang="ru-RU" dirty="0">
                <a:solidFill>
                  <a:srgbClr val="1A0AE6"/>
                </a:solidFill>
              </a:rPr>
              <a:t>Материал для рисования: бумага  чистая разных размеров,</a:t>
            </a:r>
          </a:p>
          <a:p>
            <a:pPr algn="just"/>
            <a:r>
              <a:rPr lang="ru-RU" dirty="0">
                <a:solidFill>
                  <a:srgbClr val="1A0AE6"/>
                </a:solidFill>
              </a:rPr>
              <a:t> папка с алгоритмами рисования и образцами рисунков, </a:t>
            </a:r>
          </a:p>
          <a:p>
            <a:pPr algn="just"/>
            <a:r>
              <a:rPr lang="ru-RU" dirty="0">
                <a:solidFill>
                  <a:srgbClr val="1A0AE6"/>
                </a:solidFill>
              </a:rPr>
              <a:t>цветные карандаши,  восковые мелки, трафареты, печатки, </a:t>
            </a:r>
          </a:p>
          <a:p>
            <a:pPr algn="just"/>
            <a:r>
              <a:rPr lang="ru-RU" dirty="0">
                <a:solidFill>
                  <a:srgbClr val="1A0AE6"/>
                </a:solidFill>
              </a:rPr>
              <a:t>гуашь, баночки для воды.</a:t>
            </a:r>
          </a:p>
          <a:p>
            <a:pPr algn="just"/>
            <a:r>
              <a:rPr lang="ru-RU" dirty="0">
                <a:solidFill>
                  <a:srgbClr val="1A0AE6"/>
                </a:solidFill>
              </a:rPr>
              <a:t>Материал для лепки: пластилин, доски, салфетки, стеки, </a:t>
            </a:r>
          </a:p>
          <a:p>
            <a:pPr algn="just"/>
            <a:r>
              <a:rPr lang="ru-RU" dirty="0">
                <a:solidFill>
                  <a:srgbClr val="1A0AE6"/>
                </a:solidFill>
              </a:rPr>
              <a:t>бросовый и природный материал.</a:t>
            </a:r>
          </a:p>
          <a:p>
            <a:pPr algn="just"/>
            <a:r>
              <a:rPr lang="ru-RU" dirty="0">
                <a:solidFill>
                  <a:srgbClr val="1A0AE6"/>
                </a:solidFill>
              </a:rPr>
              <a:t>Материал для аппликации: клеёнки, салфетки, </a:t>
            </a:r>
            <a:r>
              <a:rPr lang="ru-RU" dirty="0" smtClean="0">
                <a:solidFill>
                  <a:srgbClr val="1A0AE6"/>
                </a:solidFill>
              </a:rPr>
              <a:t>клей-карандаш, готовые </a:t>
            </a:r>
            <a:r>
              <a:rPr lang="ru-RU" dirty="0">
                <a:solidFill>
                  <a:srgbClr val="1A0AE6"/>
                </a:solidFill>
              </a:rPr>
              <a:t>вырезанные формы из цветной бумаги и картона для </a:t>
            </a:r>
            <a:r>
              <a:rPr lang="ru-RU" dirty="0" smtClean="0">
                <a:solidFill>
                  <a:srgbClr val="1A0AE6"/>
                </a:solidFill>
              </a:rPr>
              <a:t>наклеивания</a:t>
            </a:r>
            <a:r>
              <a:rPr lang="ru-RU" dirty="0">
                <a:solidFill>
                  <a:srgbClr val="1A0AE6"/>
                </a:solidFill>
              </a:rPr>
              <a:t>, папка с образцами наклеивания.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1" r="9346" b="16796"/>
          <a:stretch/>
        </p:blipFill>
        <p:spPr bwMode="auto">
          <a:xfrm>
            <a:off x="3680355" y="6552009"/>
            <a:ext cx="343224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589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559674" cy="107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s\Слава\Desktop\ФОТО 2мл. гр\наши уголки\DSCN98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18449"/>
          <a:stretch/>
        </p:blipFill>
        <p:spPr bwMode="auto">
          <a:xfrm>
            <a:off x="4344387" y="4539855"/>
            <a:ext cx="2848426" cy="322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8768" y="634685"/>
            <a:ext cx="63025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художественной литературы и 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речи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18" y="1780739"/>
            <a:ext cx="6908366" cy="2518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dirty="0">
                <a:solidFill>
                  <a:srgbClr val="1A0AE6"/>
                </a:solidFill>
              </a:rPr>
              <a:t>Подбор предметно-сюжетных картинок, иллюстраций, </a:t>
            </a:r>
          </a:p>
          <a:p>
            <a:pPr algn="just"/>
            <a:r>
              <a:rPr lang="ru-RU" dirty="0">
                <a:solidFill>
                  <a:srgbClr val="1A0AE6"/>
                </a:solidFill>
              </a:rPr>
              <a:t>дидактические игры, наглядный дидактический  материал,  </a:t>
            </a:r>
          </a:p>
          <a:p>
            <a:pPr algn="just"/>
            <a:r>
              <a:rPr lang="ru-RU" dirty="0">
                <a:solidFill>
                  <a:srgbClr val="1A0AE6"/>
                </a:solidFill>
              </a:rPr>
              <a:t>портреты писателей и поэтов, тематическая подборка детской</a:t>
            </a:r>
          </a:p>
          <a:p>
            <a:pPr algn="just"/>
            <a:r>
              <a:rPr lang="ru-RU" dirty="0">
                <a:solidFill>
                  <a:srgbClr val="1A0AE6"/>
                </a:solidFill>
              </a:rPr>
              <a:t> художественной литературы, полка-выставка для книг,</a:t>
            </a:r>
          </a:p>
          <a:p>
            <a:pPr algn="just"/>
            <a:r>
              <a:rPr lang="ru-RU" dirty="0">
                <a:solidFill>
                  <a:srgbClr val="1A0AE6"/>
                </a:solidFill>
              </a:rPr>
              <a:t> книжки-малышки, книжки- самоделки, игрушки для </a:t>
            </a:r>
          </a:p>
          <a:p>
            <a:pPr algn="just"/>
            <a:r>
              <a:rPr lang="ru-RU" dirty="0">
                <a:solidFill>
                  <a:srgbClr val="1A0AE6"/>
                </a:solidFill>
              </a:rPr>
              <a:t>обыгрывания содержания литературных произведений, </a:t>
            </a:r>
          </a:p>
          <a:p>
            <a:pPr algn="just"/>
            <a:r>
              <a:rPr lang="ru-RU" dirty="0">
                <a:solidFill>
                  <a:srgbClr val="1A0AE6"/>
                </a:solidFill>
              </a:rPr>
              <a:t>картотеки словесных игр, чистоговорок, потешек, загадок,</a:t>
            </a:r>
          </a:p>
          <a:p>
            <a:pPr algn="just"/>
            <a:r>
              <a:rPr lang="ru-RU" dirty="0">
                <a:solidFill>
                  <a:srgbClr val="1A0AE6"/>
                </a:solidFill>
              </a:rPr>
              <a:t> поговорок, пословиц.</a:t>
            </a:r>
          </a:p>
        </p:txBody>
      </p:sp>
      <p:pic>
        <p:nvPicPr>
          <p:cNvPr id="7" name="Рисунок 6" descr="D:\Users\Слава\Desktop\развив. среда в гр\DSCN976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6" t="17897" r="23459"/>
          <a:stretch/>
        </p:blipFill>
        <p:spPr bwMode="auto">
          <a:xfrm>
            <a:off x="2833267" y="4518325"/>
            <a:ext cx="1511120" cy="322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Users\Слава\Desktop\развив. среда в гр\DSCN976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" r="12865" b="6243"/>
          <a:stretch/>
        </p:blipFill>
        <p:spPr bwMode="auto">
          <a:xfrm>
            <a:off x="350840" y="4514258"/>
            <a:ext cx="2482429" cy="3229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229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:\Users\Слава\Desktop\морячки\9c26b83a7dc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69236" cy="10799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51446" y="212018"/>
            <a:ext cx="7060378" cy="1090820"/>
          </a:xfrm>
          <a:prstGeom prst="rect">
            <a:avLst/>
          </a:prstGeom>
          <a:noFill/>
        </p:spPr>
        <p:txBody>
          <a:bodyPr wrap="square" lIns="104909" tIns="52455" rIns="104909" bIns="52455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группы №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«Морячок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«Детский сад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Кедровый»               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2" r="23592"/>
          <a:stretch/>
        </p:blipFill>
        <p:spPr bwMode="auto">
          <a:xfrm>
            <a:off x="467469" y="1511448"/>
            <a:ext cx="4664819" cy="586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764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107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987" y="720973"/>
            <a:ext cx="68727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строительно-конструктивных игр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центр безопасности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987" y="2254811"/>
            <a:ext cx="6928563" cy="2215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1A0AE6"/>
                </a:solidFill>
              </a:rPr>
              <a:t>Конструктор мелкий и крупный «</a:t>
            </a:r>
            <a:r>
              <a:rPr lang="ru-RU" dirty="0" err="1">
                <a:solidFill>
                  <a:srgbClr val="1A0AE6"/>
                </a:solidFill>
              </a:rPr>
              <a:t>Лего</a:t>
            </a:r>
            <a:r>
              <a:rPr lang="ru-RU" dirty="0">
                <a:solidFill>
                  <a:srgbClr val="1A0AE6"/>
                </a:solidFill>
              </a:rPr>
              <a:t>», строительные наборы</a:t>
            </a:r>
          </a:p>
          <a:p>
            <a:r>
              <a:rPr lang="ru-RU" dirty="0">
                <a:solidFill>
                  <a:srgbClr val="1A0AE6"/>
                </a:solidFill>
              </a:rPr>
              <a:t> из разных материалов, небольшие игрушки для обыгрывания</a:t>
            </a:r>
          </a:p>
          <a:p>
            <a:r>
              <a:rPr lang="ru-RU" dirty="0">
                <a:solidFill>
                  <a:srgbClr val="1A0AE6"/>
                </a:solidFill>
              </a:rPr>
              <a:t> построек: фигурки людей, животных, макеты деревьев, </a:t>
            </a:r>
          </a:p>
          <a:p>
            <a:r>
              <a:rPr lang="ru-RU" dirty="0">
                <a:solidFill>
                  <a:srgbClr val="1A0AE6"/>
                </a:solidFill>
              </a:rPr>
              <a:t>Транспорт мелкий и средний, каски, инструменты, парковка, </a:t>
            </a:r>
          </a:p>
          <a:p>
            <a:r>
              <a:rPr lang="ru-RU" dirty="0">
                <a:solidFill>
                  <a:srgbClr val="1A0AE6"/>
                </a:solidFill>
              </a:rPr>
              <a:t>Многоэтажный гараж, папки с картинками и иллюстрациями </a:t>
            </a:r>
          </a:p>
          <a:p>
            <a:r>
              <a:rPr lang="ru-RU" dirty="0">
                <a:solidFill>
                  <a:srgbClr val="1A0AE6"/>
                </a:solidFill>
              </a:rPr>
              <a:t>по пожарной безопасности, по ПДД, по безопасности дома и </a:t>
            </a:r>
          </a:p>
          <a:p>
            <a:r>
              <a:rPr lang="ru-RU" dirty="0">
                <a:solidFill>
                  <a:srgbClr val="1A0AE6"/>
                </a:solidFill>
              </a:rPr>
              <a:t>на улице,  дидактические игры.</a:t>
            </a:r>
          </a:p>
        </p:txBody>
      </p:sp>
      <p:pic>
        <p:nvPicPr>
          <p:cNvPr id="7171" name="Picture 3" descr="D:\Users\Слава\Desktop\ФОТО 2мл. гр\наши уголки\DSCN98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14502" r="17420" b="4892"/>
          <a:stretch/>
        </p:blipFill>
        <p:spPr bwMode="auto">
          <a:xfrm>
            <a:off x="3978187" y="4845801"/>
            <a:ext cx="3245431" cy="25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Users\Слава\Desktop\ФОТО 2мл. гр\наши уголки\DSCN98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14450"/>
          <a:stretch/>
        </p:blipFill>
        <p:spPr bwMode="auto">
          <a:xfrm>
            <a:off x="387987" y="4845801"/>
            <a:ext cx="3407551" cy="25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735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107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0228" y="643424"/>
            <a:ext cx="4015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музыки и театра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9862" y="1900797"/>
            <a:ext cx="7279813" cy="3125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1A0AE6"/>
                </a:solidFill>
              </a:rPr>
              <a:t>Наборы картинок с изображением музыкальных инструментов, </a:t>
            </a:r>
          </a:p>
          <a:p>
            <a:r>
              <a:rPr lang="ru-RU" dirty="0">
                <a:solidFill>
                  <a:srgbClr val="1A0AE6"/>
                </a:solidFill>
              </a:rPr>
              <a:t> детские музыкальные инструменты (погремушки, бубны, рояль,</a:t>
            </a:r>
          </a:p>
          <a:p>
            <a:r>
              <a:rPr lang="ru-RU" dirty="0">
                <a:solidFill>
                  <a:srgbClr val="1A0AE6"/>
                </a:solidFill>
              </a:rPr>
              <a:t>барабаны, металлофон, музыкальные игрушки, губная гармошка,</a:t>
            </a:r>
          </a:p>
          <a:p>
            <a:r>
              <a:rPr lang="ru-RU" dirty="0">
                <a:solidFill>
                  <a:srgbClr val="1A0AE6"/>
                </a:solidFill>
              </a:rPr>
              <a:t>дудочки,  трещотки, треугольники), магнитофоны, аудиозаписи </a:t>
            </a:r>
          </a:p>
          <a:p>
            <a:r>
              <a:rPr lang="ru-RU" dirty="0">
                <a:solidFill>
                  <a:srgbClr val="1A0AE6"/>
                </a:solidFill>
              </a:rPr>
              <a:t>детских песен и мелодий, картотека музыкальных игр.</a:t>
            </a:r>
          </a:p>
          <a:p>
            <a:r>
              <a:rPr lang="ru-RU" dirty="0">
                <a:solidFill>
                  <a:srgbClr val="1A0AE6"/>
                </a:solidFill>
              </a:rPr>
              <a:t>Разные виды театра: пальчиковый, кукольный, настольный, </a:t>
            </a:r>
          </a:p>
          <a:p>
            <a:r>
              <a:rPr lang="ru-RU" dirty="0">
                <a:solidFill>
                  <a:srgbClr val="1A0AE6"/>
                </a:solidFill>
              </a:rPr>
              <a:t>фланелеграф, театр резиновых игрушек, театр кружек, театр </a:t>
            </a:r>
          </a:p>
          <a:p>
            <a:r>
              <a:rPr lang="ru-RU" dirty="0">
                <a:solidFill>
                  <a:srgbClr val="1A0AE6"/>
                </a:solidFill>
              </a:rPr>
              <a:t>Плоскостной деревянный, карусель, маски, шапочки, костюмы, </a:t>
            </a:r>
          </a:p>
          <a:p>
            <a:r>
              <a:rPr lang="ru-RU" dirty="0">
                <a:solidFill>
                  <a:srgbClr val="1A0AE6"/>
                </a:solidFill>
              </a:rPr>
              <a:t>аудиозаписи со сказками, ширмы, декорации, театральные </a:t>
            </a:r>
          </a:p>
          <a:p>
            <a:r>
              <a:rPr lang="ru-RU" dirty="0">
                <a:solidFill>
                  <a:srgbClr val="1A0AE6"/>
                </a:solidFill>
              </a:rPr>
              <a:t>атрибуты. </a:t>
            </a:r>
          </a:p>
        </p:txBody>
      </p:sp>
      <p:pic>
        <p:nvPicPr>
          <p:cNvPr id="6" name="Объект 3" descr="D:\Users\Слава\AppData\Local\Microsoft\Windows\Temporary Internet Files\Content.Word\DSCN9720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3" b="18141"/>
          <a:stretch/>
        </p:blipFill>
        <p:spPr bwMode="auto">
          <a:xfrm>
            <a:off x="355213" y="5375792"/>
            <a:ext cx="3515548" cy="32247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Users\Слава\AppData\Local\Microsoft\Windows\Temporary Internet Files\Content.Word\DSCN971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26389" b="1607"/>
          <a:stretch/>
        </p:blipFill>
        <p:spPr bwMode="auto">
          <a:xfrm>
            <a:off x="4018866" y="5314417"/>
            <a:ext cx="3335080" cy="32247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6028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Users\Слава\Desktop\176ba9a6412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33"/>
            <a:ext cx="7559675" cy="107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Users\Слава\Desktop\фото сад\ФОТО\DSCN9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3" y="3976234"/>
            <a:ext cx="2134798" cy="233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:\Users\Слава\Desktop\развив. среда в гр\DSCN80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4717" r="25731"/>
          <a:stretch/>
        </p:blipFill>
        <p:spPr bwMode="auto">
          <a:xfrm>
            <a:off x="2106727" y="8173551"/>
            <a:ext cx="3053771" cy="216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Слава\Desktop\развив. среда в гр\DSCN99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21" y="3856103"/>
            <a:ext cx="2165694" cy="25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Users\Слава\Desktop\фото сад\фото нрав-патр. проекта\DSCN93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43799" r="36030" b="7538"/>
          <a:stretch/>
        </p:blipFill>
        <p:spPr bwMode="auto">
          <a:xfrm>
            <a:off x="5165996" y="6456700"/>
            <a:ext cx="2172361" cy="173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3" descr="D:\Users\Слава\Desktop\развив. среда в гр\DSCN9758.JPG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 t="5377"/>
          <a:stretch/>
        </p:blipFill>
        <p:spPr bwMode="auto">
          <a:xfrm>
            <a:off x="2617979" y="4939980"/>
            <a:ext cx="2548015" cy="32508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7470" y="353580"/>
            <a:ext cx="6741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E2F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нравственно-патриотического </a:t>
            </a:r>
          </a:p>
          <a:p>
            <a:pPr algn="ctr"/>
            <a:r>
              <a:rPr lang="ru-RU" sz="2800" b="1" dirty="0">
                <a:solidFill>
                  <a:srgbClr val="6E2F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</a:p>
        </p:txBody>
      </p:sp>
      <p:pic>
        <p:nvPicPr>
          <p:cNvPr id="2051" name="Picture 3" descr="D:\Users\Слава\Desktop\ФОТО 2мл. гр\наши уголки\DSCN981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3763" r="48810" b="31166"/>
          <a:stretch/>
        </p:blipFill>
        <p:spPr bwMode="auto">
          <a:xfrm>
            <a:off x="5176991" y="8173551"/>
            <a:ext cx="2150369" cy="219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7470" y="1337465"/>
            <a:ext cx="6738542" cy="251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для работы:</a:t>
            </a:r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тематические папки с иллюстрациями, </a:t>
            </a:r>
          </a:p>
          <a:p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 «Моя семья», «Мой посёлок», «Жизнь в группе», </a:t>
            </a:r>
          </a:p>
          <a:p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календарей, открыток, Дидактические игры, книги о </a:t>
            </a:r>
            <a:r>
              <a:rPr lang="ru-RU" dirty="0" smtClean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правилах </a:t>
            </a:r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поведения, нравственности, этикете, материал по </a:t>
            </a:r>
            <a:r>
              <a:rPr lang="ru-RU" dirty="0" smtClean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приобщению </a:t>
            </a:r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истокам русской народной культуры- кукла в </a:t>
            </a:r>
            <a:r>
              <a:rPr lang="ru-RU" dirty="0" smtClean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национальном </a:t>
            </a:r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костюме, рус\нар. игрушки, предметы росписи.</a:t>
            </a:r>
            <a:endParaRPr lang="ru-RU" b="1" dirty="0">
              <a:solidFill>
                <a:srgbClr val="1A0A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987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559675" cy="107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6627" y="350287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E2F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сюжетно-ролевых игр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327" y="853941"/>
            <a:ext cx="6971656" cy="197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«Магазин» - супермаркет игрушек:</a:t>
            </a:r>
            <a:r>
              <a:rPr lang="ru-RU" sz="2400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витрина </a:t>
            </a:r>
          </a:p>
          <a:p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полочками, полочка с игрушками, витрина с кассовым </a:t>
            </a:r>
            <a:r>
              <a:rPr lang="ru-RU" dirty="0" smtClean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аппаратом, Игрушки-забавы </a:t>
            </a:r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заводные, резиновые, игрушки-телефоны, </a:t>
            </a:r>
            <a:r>
              <a:rPr lang="ru-RU" dirty="0" smtClean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</a:t>
            </a:r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овощи и фрукты, игрушки персонажи, игровые </a:t>
            </a:r>
            <a:r>
              <a:rPr lang="ru-RU" dirty="0" smtClean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сооружения</a:t>
            </a:r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тележки, корзинки разных размеров, кармашки с </a:t>
            </a:r>
            <a:r>
              <a:rPr lang="ru-RU" dirty="0" smtClean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кошельками</a:t>
            </a:r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деньги игрушечные.</a:t>
            </a:r>
          </a:p>
        </p:txBody>
      </p:sp>
      <p:pic>
        <p:nvPicPr>
          <p:cNvPr id="4099" name="Picture 3" descr="D:\Users\Слава\Desktop\ФОТО 2мл. гр\наши уголки\DSCN98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6"/>
          <a:stretch/>
        </p:blipFill>
        <p:spPr bwMode="auto">
          <a:xfrm>
            <a:off x="4875360" y="3160797"/>
            <a:ext cx="2286231" cy="233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Слава\Desktop\ФОТО 2мл. гр\наши уголки\DSCN9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162" y="3180372"/>
            <a:ext cx="1764196" cy="235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Users\Слава\Desktop\ФОТО 2мл. гр\наши уголки\DSCN98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2" y="3187243"/>
            <a:ext cx="2791359" cy="233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123" y="5532633"/>
            <a:ext cx="316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«Парикмахерская»</a:t>
            </a:r>
          </a:p>
        </p:txBody>
      </p:sp>
      <p:pic>
        <p:nvPicPr>
          <p:cNvPr id="4102" name="Picture 6" descr="D:\Users\Слава\Desktop\ФОТО 2мл. гр\наши уголки\DSCN99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8"/>
          <a:stretch/>
        </p:blipFill>
        <p:spPr bwMode="auto">
          <a:xfrm>
            <a:off x="4023617" y="5932474"/>
            <a:ext cx="3242366" cy="216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Users\Слава\Desktop\ФОТО 2мл. гр\наши уголки\DSCN985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 t="25564"/>
          <a:stretch/>
        </p:blipFill>
        <p:spPr bwMode="auto">
          <a:xfrm>
            <a:off x="4044939" y="8278130"/>
            <a:ext cx="3234671" cy="202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8796" y="5880956"/>
            <a:ext cx="3644821" cy="2215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A0AE6"/>
                </a:solidFill>
              </a:rPr>
              <a:t>Трюмо с зеркалом, кресло, наборы для  парикмахера, украшения, одежда для ряжения, фартук мастеру, накидка для клиентов, журналы с причёсками, баночки, расчёски.</a:t>
            </a:r>
          </a:p>
        </p:txBody>
      </p:sp>
    </p:spTree>
    <p:extLst>
      <p:ext uri="{BB962C8B-B14F-4D97-AF65-F5344CB8AC3E}">
        <p14:creationId xmlns:p14="http://schemas.microsoft.com/office/powerpoint/2010/main" val="2354591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559674" cy="107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387" y="466419"/>
            <a:ext cx="2734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«Дом», «Семья»</a:t>
            </a:r>
          </a:p>
        </p:txBody>
      </p:sp>
      <p:pic>
        <p:nvPicPr>
          <p:cNvPr id="5123" name="Picture 3" descr="D:\Users\Слава\Desktop\ФОТО 2мл. гр\наши уголки\DSCN98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8" b="7174"/>
          <a:stretch/>
        </p:blipFill>
        <p:spPr bwMode="auto">
          <a:xfrm>
            <a:off x="4051054" y="4373553"/>
            <a:ext cx="3130638" cy="244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Users\Слава\Desktop\ФОТО 2мл. гр\наши уголки\DSCN98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0" t="13821" r="15352"/>
          <a:stretch/>
        </p:blipFill>
        <p:spPr bwMode="auto">
          <a:xfrm rot="16200000">
            <a:off x="4708767" y="6216318"/>
            <a:ext cx="1918259" cy="312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Users\Слава\Desktop\ФОТО 2мл. гр\наши уголки\DSCN98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9"/>
          <a:stretch/>
        </p:blipFill>
        <p:spPr bwMode="auto">
          <a:xfrm>
            <a:off x="400366" y="4390519"/>
            <a:ext cx="3618615" cy="246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Users\Слава\Desktop\ФОТО 2мл. гр\наши уголки\DSCN98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9"/>
          <a:stretch/>
        </p:blipFill>
        <p:spPr bwMode="auto">
          <a:xfrm>
            <a:off x="4164111" y="8734932"/>
            <a:ext cx="3120629" cy="192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3387" y="945050"/>
            <a:ext cx="6566810" cy="342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A0AE6"/>
                </a:solidFill>
              </a:rPr>
              <a:t>Дом с этажами-полками,  игрушечная мебель, куклы разного пола  и размера, шифоньер с детской  одеждой и постельными</a:t>
            </a:r>
          </a:p>
          <a:p>
            <a:r>
              <a:rPr lang="ru-RU" dirty="0">
                <a:solidFill>
                  <a:srgbClr val="1A0AE6"/>
                </a:solidFill>
              </a:rPr>
              <a:t> принадлежностями, коляски, кроватки, гладильная доска с </a:t>
            </a:r>
          </a:p>
          <a:p>
            <a:r>
              <a:rPr lang="ru-RU" dirty="0">
                <a:solidFill>
                  <a:srgbClr val="1A0AE6"/>
                </a:solidFill>
              </a:rPr>
              <a:t>утюгами; в кухне – холодильник, комплект кухонной мебели, стол, диван, лавочка, банкетка, наборы кухонной, столовой и чайной  посуды, столовые принадлежности, разные наборы продуктов, предметы-заместители для  игры, фартуки, полотенце, мыло игрушечное, </a:t>
            </a:r>
          </a:p>
          <a:p>
            <a:r>
              <a:rPr lang="ru-RU" dirty="0">
                <a:solidFill>
                  <a:srgbClr val="1A0AE6"/>
                </a:solidFill>
              </a:rPr>
              <a:t>средство для мытья посуды, </a:t>
            </a:r>
          </a:p>
          <a:p>
            <a:r>
              <a:rPr lang="ru-RU" dirty="0">
                <a:solidFill>
                  <a:srgbClr val="1A0AE6"/>
                </a:solidFill>
              </a:rPr>
              <a:t>кухонные  электро-приборы.</a:t>
            </a:r>
          </a:p>
        </p:txBody>
      </p:sp>
    </p:spTree>
    <p:extLst>
      <p:ext uri="{BB962C8B-B14F-4D97-AF65-F5344CB8AC3E}">
        <p14:creationId xmlns:p14="http://schemas.microsoft.com/office/powerpoint/2010/main" val="1838635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559675" cy="1079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558" y="438398"/>
            <a:ext cx="7041671" cy="1674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«Больница»:  </a:t>
            </a:r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халаты и шапочки, </a:t>
            </a:r>
          </a:p>
          <a:p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сумочки через плечо шкаф с полками на колёсах для </a:t>
            </a:r>
          </a:p>
          <a:p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принадлежностей, наборы доктора,  медицинские</a:t>
            </a:r>
          </a:p>
          <a:p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чемоданчики, баночки от витамин, от  лекарств, таблеток, </a:t>
            </a:r>
          </a:p>
          <a:p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ростомер.</a:t>
            </a:r>
            <a:endParaRPr lang="ru-RU" sz="2400" b="1" dirty="0">
              <a:solidFill>
                <a:srgbClr val="1A0A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D:\Users\Слава\Desktop\ФОТО 2мл. гр\наши уголки\DSCN99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4" b="13645"/>
          <a:stretch/>
        </p:blipFill>
        <p:spPr bwMode="auto">
          <a:xfrm>
            <a:off x="3907742" y="2171555"/>
            <a:ext cx="3043460" cy="285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Users\Слава\Desktop\ФОТО 2мл. гр\наши уголки\DSCN99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" t="26134"/>
          <a:stretch/>
        </p:blipFill>
        <p:spPr bwMode="auto">
          <a:xfrm>
            <a:off x="497063" y="2142111"/>
            <a:ext cx="3410679" cy="287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4273" y="5059446"/>
            <a:ext cx="7009956" cy="167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«Гараж»: </a:t>
            </a:r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машины разных размеров и видов, транспорт </a:t>
            </a:r>
          </a:p>
          <a:p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водный, воздушный, наземный, атрибуты для с\р игр «Шофёр</a:t>
            </a:r>
            <a:r>
              <a:rPr lang="ru-RU" dirty="0" smtClean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«Гаи»,  «Автосервис», «Парковка</a:t>
            </a:r>
            <a:r>
              <a:rPr lang="ru-RU" dirty="0" smtClean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Автозаправка», «Моряки». </a:t>
            </a:r>
            <a:r>
              <a:rPr lang="ru-RU" b="1" dirty="0" smtClean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b="1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располагается</a:t>
            </a:r>
          </a:p>
          <a:p>
            <a:r>
              <a:rPr lang="ru-RU" b="1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 безопасности.</a:t>
            </a:r>
          </a:p>
        </p:txBody>
      </p:sp>
      <p:pic>
        <p:nvPicPr>
          <p:cNvPr id="6149" name="Picture 5" descr="D:\Users\Слава\Desktop\ФОТО 2мл. гр\наши уголки\DSCN98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5"/>
          <a:stretch/>
        </p:blipFill>
        <p:spPr bwMode="auto">
          <a:xfrm>
            <a:off x="2965039" y="7037552"/>
            <a:ext cx="2739514" cy="14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Users\Слава\Desktop\ФОТО 2мл. гр\наши уголки\DSCN98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8" t="9558" r="23127"/>
          <a:stretch/>
        </p:blipFill>
        <p:spPr bwMode="auto">
          <a:xfrm>
            <a:off x="5704553" y="7097458"/>
            <a:ext cx="1577720" cy="32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Users\Слава\Desktop\ФОТО 2мл. гр\наши уголки\DSCN98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t="14369" r="17022" b="6728"/>
          <a:stretch/>
        </p:blipFill>
        <p:spPr bwMode="auto">
          <a:xfrm>
            <a:off x="2927304" y="8358904"/>
            <a:ext cx="2782349" cy="20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309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559675" cy="1079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477" y="1295427"/>
            <a:ext cx="64807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организованная развивающая среда позволяет каждому ребёнку найти занятие по душе, поверить в свои силы и способности, научиться</a:t>
            </a:r>
            <a:r>
              <a:rPr lang="en-US" sz="2400" b="1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взаимодействовать с педагогами и со сверстниками, понимать и оценивать их чувства и поступки, а ведь именно это и лежит в основе развивающего обучения. </a:t>
            </a:r>
            <a:endParaRPr lang="en-US" sz="2400" b="1" dirty="0">
              <a:solidFill>
                <a:srgbClr val="1A0A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1A0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Свободная деятельность детей помогает им самостоятельно осуществлять поиск, включаться в процесс исследования, а не получать готовые знания от педагога, это позволяет развивать такие качества, как любознательность, инициативность, самостоятельность, способность к творческому самовыражению.</a:t>
            </a:r>
          </a:p>
        </p:txBody>
      </p:sp>
    </p:spTree>
    <p:extLst>
      <p:ext uri="{BB962C8B-B14F-4D97-AF65-F5344CB8AC3E}">
        <p14:creationId xmlns:p14="http://schemas.microsoft.com/office/powerpoint/2010/main" val="1874003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Users\Слава\Desktop\176ba9a6412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28" y="-36617"/>
            <a:ext cx="7660829" cy="1083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422983" y="7803157"/>
            <a:ext cx="149076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96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25540" y="627431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«Морячок»</a:t>
            </a:r>
          </a:p>
        </p:txBody>
      </p:sp>
      <p:pic>
        <p:nvPicPr>
          <p:cNvPr id="9" name="Рисунок 8" descr="C:\Users\Гена\Desktop\logo-left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627" y="2336198"/>
            <a:ext cx="4140459" cy="32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64181" y="5561464"/>
            <a:ext cx="44733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 группы:</a:t>
            </a:r>
            <a:r>
              <a:rPr lang="ru-RU" sz="2800" dirty="0">
                <a:solidFill>
                  <a:srgbClr val="00B0F0"/>
                </a:solidFill>
              </a:rPr>
              <a:t> </a:t>
            </a:r>
            <a:endParaRPr lang="en-US" sz="2800" dirty="0">
              <a:solidFill>
                <a:srgbClr val="00B0F0"/>
              </a:solidFill>
            </a:endParaRPr>
          </a:p>
          <a:p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Дружат люди на планете ,</a:t>
            </a:r>
          </a:p>
          <a:p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Дружат в море корабли,  </a:t>
            </a:r>
          </a:p>
          <a:p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Дружат дети всей планеты</a:t>
            </a:r>
          </a:p>
          <a:p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группе дружим мы!!!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2743" y="3240947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FF0000"/>
                </a:solidFill>
                <a:cs typeface="Times New Roman" panose="02020603050405020304" pitchFamily="18" charset="0"/>
              </a:rPr>
              <a:t>Друг за друга</a:t>
            </a:r>
          </a:p>
          <a:p>
            <a:r>
              <a:rPr lang="ru-RU" sz="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мы горой, </a:t>
            </a:r>
          </a:p>
          <a:p>
            <a:r>
              <a:rPr lang="ru-RU" sz="800" b="1" dirty="0">
                <a:solidFill>
                  <a:srgbClr val="FF0000"/>
                </a:solidFill>
                <a:cs typeface="Times New Roman" panose="02020603050405020304" pitchFamily="18" charset="0"/>
              </a:rPr>
              <a:t>Таков обычай </a:t>
            </a:r>
            <a:endParaRPr lang="en-US" sz="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ru-RU" sz="800" b="1" dirty="0">
                <a:solidFill>
                  <a:srgbClr val="FF0000"/>
                </a:solidFill>
                <a:cs typeface="Times New Roman" panose="02020603050405020304" pitchFamily="18" charset="0"/>
              </a:rPr>
              <a:t>наш морской!</a:t>
            </a:r>
            <a:r>
              <a:rPr lang="ru-RU" sz="800" dirty="0">
                <a:solidFill>
                  <a:srgbClr val="FF0000"/>
                </a:solidFill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3734" y="1824755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Логотип: </a:t>
            </a:r>
          </a:p>
        </p:txBody>
      </p:sp>
    </p:spTree>
    <p:extLst>
      <p:ext uri="{BB962C8B-B14F-4D97-AF65-F5344CB8AC3E}">
        <p14:creationId xmlns:p14="http://schemas.microsoft.com/office/powerpoint/2010/main" val="10494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361" y="0"/>
            <a:ext cx="7578036" cy="10799763"/>
          </a:xfrm>
        </p:spPr>
      </p:pic>
      <p:sp>
        <p:nvSpPr>
          <p:cNvPr id="9" name="TextBox 2"/>
          <p:cNvSpPr txBox="1"/>
          <p:nvPr/>
        </p:nvSpPr>
        <p:spPr>
          <a:xfrm>
            <a:off x="804290" y="951322"/>
            <a:ext cx="5951095" cy="839449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680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135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203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271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339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407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475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543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 вами работают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: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437122" y="3574374"/>
            <a:ext cx="3038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680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135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203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271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339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407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475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543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Сучкова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Антонина Владимировна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52802" y="3574373"/>
            <a:ext cx="299412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680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135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203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271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339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407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475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543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Карагулян 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Ляна Царуковна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2371" y="6701775"/>
            <a:ext cx="305291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680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135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203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271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339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407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475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543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Младший воспитатель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Девятерикова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Ольга Николаевна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54759" y="6738119"/>
            <a:ext cx="319985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0680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135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203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271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3399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407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475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5438" algn="l" defTabSz="1001359" rtl="0" eaLnBrk="1" latinLnBrk="0" hangingPunct="1">
              <a:defRPr sz="19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Младший воспитатель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Панюта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Наталья Владимировна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8604" t="8888" r="13963"/>
          <a:stretch>
            <a:fillRect/>
          </a:stretch>
        </p:blipFill>
        <p:spPr bwMode="auto">
          <a:xfrm>
            <a:off x="1312353" y="5021418"/>
            <a:ext cx="1079291" cy="15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 l="9525" t="9077" r="10741"/>
          <a:stretch>
            <a:fillRect/>
          </a:stretch>
        </p:blipFill>
        <p:spPr bwMode="auto">
          <a:xfrm>
            <a:off x="5257509" y="5021418"/>
            <a:ext cx="1049311" cy="155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 l="10742" t="10037"/>
          <a:stretch>
            <a:fillRect/>
          </a:stretch>
        </p:blipFill>
        <p:spPr bwMode="auto">
          <a:xfrm>
            <a:off x="5157437" y="2005437"/>
            <a:ext cx="1166163" cy="152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/>
          <a:srcRect l="6672" t="13777"/>
          <a:stretch>
            <a:fillRect/>
          </a:stretch>
        </p:blipFill>
        <p:spPr bwMode="auto">
          <a:xfrm>
            <a:off x="1386567" y="2089098"/>
            <a:ext cx="1124524" cy="144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36597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961"/>
            <a:ext cx="7559675" cy="1091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477" y="1850110"/>
            <a:ext cx="6642215" cy="592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группе «Морячок» работают:</a:t>
            </a:r>
          </a:p>
          <a:p>
            <a:r>
              <a:rPr lang="ru-RU" b="1" dirty="0">
                <a:solidFill>
                  <a:srgbClr val="002060"/>
                </a:solidFill>
              </a:rPr>
              <a:t>Воспитатель:</a:t>
            </a:r>
            <a:r>
              <a:rPr lang="ru-RU" dirty="0">
                <a:solidFill>
                  <a:srgbClr val="0070C0"/>
                </a:solidFill>
              </a:rPr>
              <a:t>   Сучкова Антонина Владимировна 27.03.1969г</a:t>
            </a:r>
          </a:p>
          <a:p>
            <a:pPr algn="just"/>
            <a:r>
              <a:rPr lang="ru-RU" dirty="0">
                <a:solidFill>
                  <a:srgbClr val="0070C0"/>
                </a:solidFill>
              </a:rPr>
              <a:t>Стаж работы: 2</a:t>
            </a:r>
            <a:r>
              <a:rPr lang="en-US" dirty="0">
                <a:solidFill>
                  <a:srgbClr val="0070C0"/>
                </a:solidFill>
              </a:rPr>
              <a:t>7</a:t>
            </a:r>
            <a:r>
              <a:rPr lang="ru-RU" dirty="0">
                <a:solidFill>
                  <a:srgbClr val="0070C0"/>
                </a:solidFill>
              </a:rPr>
              <a:t> лет,  образование средне-специальное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педагогическое. Имеет первую квалификационную категорию. Работает по теме самообразования: «Влияние игровой деятельности на развитие речи детей дошкольного возраста»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Воспитатель</a:t>
            </a:r>
            <a:r>
              <a:rPr lang="ru-RU" b="1" dirty="0">
                <a:solidFill>
                  <a:srgbClr val="002060"/>
                </a:solidFill>
              </a:rPr>
              <a:t>:  </a:t>
            </a:r>
            <a:r>
              <a:rPr lang="ru-RU" dirty="0">
                <a:solidFill>
                  <a:srgbClr val="0070C0"/>
                </a:solidFill>
              </a:rPr>
              <a:t>Карагулян Ляна Царуковна   24.02.1968г.</a:t>
            </a:r>
          </a:p>
          <a:p>
            <a:pPr algn="just"/>
            <a:r>
              <a:rPr lang="ru-RU" dirty="0">
                <a:solidFill>
                  <a:srgbClr val="0070C0"/>
                </a:solidFill>
              </a:rPr>
              <a:t>Стаж работы:</a:t>
            </a:r>
            <a:r>
              <a:rPr lang="en-US" dirty="0">
                <a:solidFill>
                  <a:srgbClr val="0070C0"/>
                </a:solidFill>
              </a:rPr>
              <a:t> 8 </a:t>
            </a:r>
            <a:r>
              <a:rPr lang="ru-RU" dirty="0">
                <a:solidFill>
                  <a:srgbClr val="0070C0"/>
                </a:solidFill>
              </a:rPr>
              <a:t>лет, образование средне-специальное педагогическое. Работает по теме самообразования: «Использование дидактических  игр  </a:t>
            </a:r>
            <a:r>
              <a:rPr lang="ru-RU" dirty="0" smtClean="0">
                <a:solidFill>
                  <a:srgbClr val="0070C0"/>
                </a:solidFill>
              </a:rPr>
              <a:t>при ознакомлении </a:t>
            </a:r>
            <a:r>
              <a:rPr lang="ru-RU" dirty="0">
                <a:solidFill>
                  <a:srgbClr val="0070C0"/>
                </a:solidFill>
              </a:rPr>
              <a:t>дошкольников с животным и растительным миром» </a:t>
            </a:r>
          </a:p>
          <a:p>
            <a:r>
              <a:rPr lang="ru-RU" b="1" dirty="0">
                <a:solidFill>
                  <a:srgbClr val="002060"/>
                </a:solidFill>
              </a:rPr>
              <a:t>Младший воспитатель группы: </a:t>
            </a:r>
          </a:p>
          <a:p>
            <a:r>
              <a:rPr lang="ru-RU" dirty="0">
                <a:solidFill>
                  <a:srgbClr val="0070C0"/>
                </a:solidFill>
              </a:rPr>
              <a:t>Девятерикова Ольга Николаевна 16.04.1981, образование  среднее, стаж 15 л</a:t>
            </a:r>
          </a:p>
          <a:p>
            <a:r>
              <a:rPr lang="ru-RU" b="1" dirty="0">
                <a:solidFill>
                  <a:srgbClr val="002060"/>
                </a:solidFill>
              </a:rPr>
              <a:t>Подменный младший воспитатель:</a:t>
            </a:r>
          </a:p>
          <a:p>
            <a:r>
              <a:rPr lang="ru-RU" dirty="0">
                <a:solidFill>
                  <a:srgbClr val="0070C0"/>
                </a:solidFill>
              </a:rPr>
              <a:t>Панюта Наталья Владимировна 24.06.1982г, образование высшее, стаж 5 лет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2718" y="92674"/>
            <a:ext cx="5174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педагогах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943" y="847913"/>
            <a:ext cx="6309785" cy="10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Воспитатель позаботится о том, чтобы ваш ребенок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стал самостоятельным, общительным, </a:t>
            </a:r>
            <a:r>
              <a:rPr lang="ru-RU" b="1" dirty="0" smtClean="0">
                <a:solidFill>
                  <a:srgbClr val="0070C0"/>
                </a:solidFill>
              </a:rPr>
              <a:t>любознательным, всесторонне </a:t>
            </a:r>
            <a:r>
              <a:rPr lang="ru-RU" b="1" dirty="0">
                <a:solidFill>
                  <a:srgbClr val="0070C0"/>
                </a:solidFill>
              </a:rPr>
              <a:t>развитым.</a:t>
            </a:r>
          </a:p>
        </p:txBody>
      </p:sp>
    </p:spTree>
    <p:extLst>
      <p:ext uri="{BB962C8B-B14F-4D97-AF65-F5344CB8AC3E}">
        <p14:creationId xmlns:p14="http://schemas.microsoft.com/office/powerpoint/2010/main" val="858873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8" y="1"/>
            <a:ext cx="7546697" cy="1079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4100" y="1900453"/>
            <a:ext cx="6292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В нашей группе воспитываются 12 шустрых мальчиков и  9  очаровательных девочек в возрасте от 3 до 4 лет.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0693" y="1055302"/>
            <a:ext cx="3938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детей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0692" y="2546784"/>
            <a:ext cx="4777761" cy="646138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1.Авдеев Максим                      02.02.2017  </a:t>
            </a:r>
          </a:p>
          <a:p>
            <a:r>
              <a:rPr lang="ru-RU" b="1" dirty="0">
                <a:solidFill>
                  <a:srgbClr val="002060"/>
                </a:solidFill>
              </a:rPr>
              <a:t>2.Бондаренко Евгений            14.11.2017</a:t>
            </a:r>
          </a:p>
          <a:p>
            <a:r>
              <a:rPr lang="ru-RU" b="1" dirty="0">
                <a:solidFill>
                  <a:srgbClr val="002060"/>
                </a:solidFill>
              </a:rPr>
              <a:t>3.Васильев Мирон                    09.02.2017</a:t>
            </a:r>
          </a:p>
          <a:p>
            <a:r>
              <a:rPr lang="ru-RU" b="1" dirty="0">
                <a:solidFill>
                  <a:srgbClr val="002060"/>
                </a:solidFill>
              </a:rPr>
              <a:t>4.Васякина Анна                       22.06.2017</a:t>
            </a:r>
          </a:p>
          <a:p>
            <a:r>
              <a:rPr lang="ru-RU" b="1" dirty="0">
                <a:solidFill>
                  <a:srgbClr val="002060"/>
                </a:solidFill>
              </a:rPr>
              <a:t>5.Зубрицкая Алиса                   05.06.2017</a:t>
            </a:r>
          </a:p>
          <a:p>
            <a:r>
              <a:rPr lang="ru-RU" b="1" dirty="0">
                <a:solidFill>
                  <a:srgbClr val="002060"/>
                </a:solidFill>
              </a:rPr>
              <a:t>6.Кабышев  Глеб                       17.07.2017</a:t>
            </a:r>
          </a:p>
          <a:p>
            <a:r>
              <a:rPr lang="ru-RU" b="1" dirty="0">
                <a:solidFill>
                  <a:srgbClr val="002060"/>
                </a:solidFill>
              </a:rPr>
              <a:t>7.Ключук Елизавета                 20.05.2017      </a:t>
            </a:r>
          </a:p>
          <a:p>
            <a:r>
              <a:rPr lang="ru-RU" b="1" dirty="0">
                <a:solidFill>
                  <a:srgbClr val="002060"/>
                </a:solidFill>
              </a:rPr>
              <a:t>8.Карманов Илья                      15.08.2017</a:t>
            </a:r>
          </a:p>
          <a:p>
            <a:r>
              <a:rPr lang="ru-RU" b="1" dirty="0">
                <a:solidFill>
                  <a:srgbClr val="002060"/>
                </a:solidFill>
              </a:rPr>
              <a:t>9.Кисловская Полина               24.01 2017</a:t>
            </a:r>
          </a:p>
          <a:p>
            <a:r>
              <a:rPr lang="ru-RU" b="1" dirty="0">
                <a:solidFill>
                  <a:srgbClr val="002060"/>
                </a:solidFill>
              </a:rPr>
              <a:t>10.Коржик Виктор                    05.04. 2017</a:t>
            </a:r>
          </a:p>
          <a:p>
            <a:r>
              <a:rPr lang="ru-RU" b="1" dirty="0">
                <a:solidFill>
                  <a:srgbClr val="002060"/>
                </a:solidFill>
              </a:rPr>
              <a:t>11.Кузнецова Елизавета         28.06.2017</a:t>
            </a:r>
          </a:p>
          <a:p>
            <a:r>
              <a:rPr lang="ru-RU" b="1" dirty="0">
                <a:solidFill>
                  <a:srgbClr val="002060"/>
                </a:solidFill>
              </a:rPr>
              <a:t>12.Мелихова Елизавета          08.082017</a:t>
            </a:r>
          </a:p>
          <a:p>
            <a:r>
              <a:rPr lang="ru-RU" b="1" dirty="0">
                <a:solidFill>
                  <a:srgbClr val="002060"/>
                </a:solidFill>
              </a:rPr>
              <a:t>13.Немков Сергей                     04.02.2017</a:t>
            </a:r>
          </a:p>
          <a:p>
            <a:r>
              <a:rPr lang="ru-RU" b="1" dirty="0">
                <a:solidFill>
                  <a:srgbClr val="002060"/>
                </a:solidFill>
              </a:rPr>
              <a:t>14.Охапкина Ева                        24.11.2016</a:t>
            </a:r>
          </a:p>
          <a:p>
            <a:r>
              <a:rPr lang="ru-RU" b="1" dirty="0">
                <a:solidFill>
                  <a:srgbClr val="002060"/>
                </a:solidFill>
              </a:rPr>
              <a:t>15.Плотников Егор                    27.03.2017</a:t>
            </a:r>
          </a:p>
          <a:p>
            <a:r>
              <a:rPr lang="ru-RU" b="1" dirty="0">
                <a:solidFill>
                  <a:srgbClr val="002060"/>
                </a:solidFill>
              </a:rPr>
              <a:t>16.Свиряев Андрей                  20.03.2017</a:t>
            </a:r>
          </a:p>
          <a:p>
            <a:r>
              <a:rPr lang="ru-RU" b="1" dirty="0">
                <a:solidFill>
                  <a:srgbClr val="002060"/>
                </a:solidFill>
              </a:rPr>
              <a:t>17.Синяк Савелий                     26.07.2017</a:t>
            </a:r>
          </a:p>
          <a:p>
            <a:r>
              <a:rPr lang="ru-RU" b="1" dirty="0">
                <a:solidFill>
                  <a:srgbClr val="002060"/>
                </a:solidFill>
              </a:rPr>
              <a:t>18.Фетисова Влада                   10.08.2017</a:t>
            </a:r>
          </a:p>
          <a:p>
            <a:r>
              <a:rPr lang="ru-RU" b="1" dirty="0">
                <a:solidFill>
                  <a:srgbClr val="002060"/>
                </a:solidFill>
              </a:rPr>
              <a:t>19.Хадаров Арсений                 04.09.2017</a:t>
            </a:r>
          </a:p>
          <a:p>
            <a:r>
              <a:rPr lang="ru-RU" b="1" dirty="0">
                <a:solidFill>
                  <a:srgbClr val="002060"/>
                </a:solidFill>
              </a:rPr>
              <a:t>20.Шилле София                        14.04. 2017</a:t>
            </a:r>
          </a:p>
          <a:p>
            <a:r>
              <a:rPr lang="ru-RU" b="1" dirty="0">
                <a:solidFill>
                  <a:srgbClr val="002060"/>
                </a:solidFill>
              </a:rPr>
              <a:t>21.Эбель Артем                           09.06.2017</a:t>
            </a:r>
          </a:p>
        </p:txBody>
      </p:sp>
    </p:spTree>
    <p:extLst>
      <p:ext uri="{BB962C8B-B14F-4D97-AF65-F5344CB8AC3E}">
        <p14:creationId xmlns:p14="http://schemas.microsoft.com/office/powerpoint/2010/main" val="1774789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219"/>
            <a:ext cx="7559675" cy="1087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5048" y="1223417"/>
            <a:ext cx="6336704" cy="6461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Все мы очень разные: веселые и грустные,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спокойные и шумные, озорные и послушные.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Любим играть и веселиться, лепить и рисовать,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заниматься физкультурой, петь и танцевать.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В группе детям уютно, комфортно и безопасно.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Здесь каждый выберет себе игру или занятие по интересам!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Наш возраст – возраст почемучек и следопытов.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Поддержать и направить детскую познавательную активность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в нужное русло нам помогают обсуждения «на равных»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детских  вопросов и проблем, интересные занятия,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выставки книг, иллюстраций, оригинальных предметов,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коллекций, произведений искусства, совместных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работ детей и взрослых.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Наша задача – привить первые навыки активности и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самостоятельности, развить эмоциональную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отзывчивость, сформировать навыки культурного поведения.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В нашей группе дружные не только дети, но и их родители.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3614" y="432491"/>
            <a:ext cx="4952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описание группы</a:t>
            </a:r>
          </a:p>
        </p:txBody>
      </p:sp>
    </p:spTree>
    <p:extLst>
      <p:ext uri="{BB962C8B-B14F-4D97-AF65-F5344CB8AC3E}">
        <p14:creationId xmlns:p14="http://schemas.microsoft.com/office/powerpoint/2010/main" val="3385879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351"/>
            <a:ext cx="7559675" cy="1089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1927" y="5399882"/>
            <a:ext cx="184731" cy="395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 descr="https://cf.ppt-online.org/files2/slide/h/hd7w9rZSBMYK3ksOAJ5e0XmPyzpHlIaQuTnGRWi8o/slide-1.jpg"/>
          <p:cNvPicPr/>
          <p:nvPr/>
        </p:nvPicPr>
        <p:blipFill rotWithShape="1">
          <a:blip r:embed="rId3" cstate="print"/>
          <a:srcRect l="53907" t="9185" r="4374" b="11274"/>
          <a:stretch/>
        </p:blipFill>
        <p:spPr bwMode="auto">
          <a:xfrm>
            <a:off x="3864051" y="1313718"/>
            <a:ext cx="3384375" cy="476530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4179" y="301373"/>
            <a:ext cx="6245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Содержательный раздел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984" y="1383990"/>
            <a:ext cx="3530325" cy="4035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Наша группа реализует</a:t>
            </a:r>
          </a:p>
          <a:p>
            <a:r>
              <a:rPr lang="ru-RU" b="1" dirty="0">
                <a:solidFill>
                  <a:srgbClr val="FF0000"/>
                </a:solidFill>
              </a:rPr>
              <a:t> основную образовательную</a:t>
            </a:r>
          </a:p>
          <a:p>
            <a:r>
              <a:rPr lang="ru-RU" b="1" dirty="0">
                <a:solidFill>
                  <a:srgbClr val="FF0000"/>
                </a:solidFill>
              </a:rPr>
              <a:t> программу МКДОУ </a:t>
            </a:r>
          </a:p>
          <a:p>
            <a:r>
              <a:rPr lang="ru-RU" b="1" dirty="0">
                <a:solidFill>
                  <a:srgbClr val="FF0000"/>
                </a:solidFill>
              </a:rPr>
              <a:t>«Детский сад п. Кедровый»,</a:t>
            </a:r>
          </a:p>
          <a:p>
            <a:r>
              <a:rPr lang="ru-RU" b="1" dirty="0">
                <a:solidFill>
                  <a:srgbClr val="FF0000"/>
                </a:solidFill>
              </a:rPr>
              <a:t> разработанную в</a:t>
            </a:r>
          </a:p>
          <a:p>
            <a:r>
              <a:rPr lang="ru-RU" b="1" dirty="0">
                <a:solidFill>
                  <a:srgbClr val="FF0000"/>
                </a:solidFill>
              </a:rPr>
              <a:t> соответствии с ФГОС ДО </a:t>
            </a:r>
          </a:p>
          <a:p>
            <a:r>
              <a:rPr lang="ru-RU" b="1" dirty="0">
                <a:solidFill>
                  <a:srgbClr val="FF0000"/>
                </a:solidFill>
              </a:rPr>
              <a:t>на основе примерной </a:t>
            </a:r>
          </a:p>
          <a:p>
            <a:r>
              <a:rPr lang="ru-RU" b="1" dirty="0">
                <a:solidFill>
                  <a:srgbClr val="FF0000"/>
                </a:solidFill>
              </a:rPr>
              <a:t>общеобразовательной</a:t>
            </a:r>
          </a:p>
          <a:p>
            <a:r>
              <a:rPr lang="ru-RU" b="1" dirty="0">
                <a:solidFill>
                  <a:srgbClr val="FF0000"/>
                </a:solidFill>
              </a:rPr>
              <a:t> программы дошкольного</a:t>
            </a:r>
          </a:p>
          <a:p>
            <a:r>
              <a:rPr lang="ru-RU" b="1" dirty="0">
                <a:solidFill>
                  <a:srgbClr val="FF0000"/>
                </a:solidFill>
              </a:rPr>
              <a:t> образования «От рождения</a:t>
            </a:r>
          </a:p>
          <a:p>
            <a:r>
              <a:rPr lang="ru-RU" b="1" dirty="0">
                <a:solidFill>
                  <a:srgbClr val="FF0000"/>
                </a:solidFill>
              </a:rPr>
              <a:t> до школы» под редакцией</a:t>
            </a:r>
          </a:p>
          <a:p>
            <a:r>
              <a:rPr lang="ru-RU" b="1" dirty="0">
                <a:solidFill>
                  <a:srgbClr val="FF0000"/>
                </a:solidFill>
              </a:rPr>
              <a:t> Н.Е. Вераксы, Т.С. Комаровой,</a:t>
            </a:r>
          </a:p>
          <a:p>
            <a:r>
              <a:rPr lang="ru-RU" b="1" dirty="0">
                <a:solidFill>
                  <a:srgbClr val="FF0000"/>
                </a:solidFill>
              </a:rPr>
              <a:t> М.А. Васильевой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108" y="5552099"/>
            <a:ext cx="4590167" cy="1912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полноценного и всестороннего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развития личности,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жизни в обществе,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обучению в школе,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дошкольника.</a:t>
            </a:r>
          </a:p>
        </p:txBody>
      </p:sp>
    </p:spTree>
    <p:extLst>
      <p:ext uri="{BB962C8B-B14F-4D97-AF65-F5344CB8AC3E}">
        <p14:creationId xmlns:p14="http://schemas.microsoft.com/office/powerpoint/2010/main" val="3764210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Users\Слава\Desktop\176ba9a6412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" y="8161"/>
            <a:ext cx="7552291" cy="107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0837" y="-13285984"/>
            <a:ext cx="6984776" cy="100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130" y="215305"/>
            <a:ext cx="6426189" cy="999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особенности психофизического развития детей от 3 до 4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возрасте 3–4 лет ребенок постепенно выходит за пределы семейного круга. Его общение становится вне ситуативным. Взрослый становится для ребенка не только членом семьи, но и носителем определенной общественной функции. Желание ребенка выполнять такую же функцию приводит к противоречию с его реальными возможностями. Это противоречие разрешается через развитие игры, которая становится ведущим видом деятельности в дошкольном возрасте. Главной особенностью игры является ее условность: выполнение одних действий с одними предметами предполагает их отнесенность к другим действиям с другими предметами. Основным содержанием игры младших дошкольников являются действия с игрушками и предметам и заместителями. Продолжительность игры небольшая. Младшие дошкольники ограничиваются игрой с одной-двумя ролями и простыми, неразвернутыми сюжетами. Игры с правилами в этом возрасте только начинают формироваться.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 ребенка зависит от его представлений о предмете. В этом возрасте они только начинают формироваться. Графические образы бедны. У одних детей в изображениях отсутствуют детали, у других рисунки могут быть более детализированы. Дети уже могут использовать цвет.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значение для развития мелкой моторики имеет лепка. Младшие дошкольники способны под руководством взрослого вылепить простые предметы. Известно, что аппликация оказывает положительное влияние на развитие восприятия. В этом возрасте детям доступны простейшие виды аппликации. Конструктивная деятельность в младшем дошкольном возрасте ограничена возведением несложных построек по образцу и по замыслу. В младшем дошкольном возрасте развивается перцептивная деятельность. Дети от использования пред эталонов — индивидуальных единиц восприятия, переходят к сенсорным эталонам — культурно выработанным средствам восприятия. К концу младшего дошкольного возраста дети могут воспринимать до 5 и более форм предметов и до 7 и более цветов, способны дифференцировать предметы по величине, ориентироваться в пространстве группы детского сада, а при определенной организации образовательного процесса — и в помещении всего дошкольного учреждения</a:t>
            </a:r>
          </a:p>
        </p:txBody>
      </p:sp>
    </p:spTree>
    <p:extLst>
      <p:ext uri="{BB962C8B-B14F-4D97-AF65-F5344CB8AC3E}">
        <p14:creationId xmlns:p14="http://schemas.microsoft.com/office/powerpoint/2010/main" val="4172995347"/>
      </p:ext>
    </p:extLst>
  </p:cSld>
  <p:clrMapOvr>
    <a:masterClrMapping/>
  </p:clrMapOvr>
</p:sld>
</file>

<file path=ppt/theme/theme1.xml><?xml version="1.0" encoding="utf-8"?>
<a:theme xmlns:a="http://schemas.openxmlformats.org/drawingml/2006/main" name="Паспорт группы морячок 2мл.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Паспорт группы морячок 2мл.</Template>
  <TotalTime>1011</TotalTime>
  <Words>2312</Words>
  <Application>Microsoft Office PowerPoint</Application>
  <PresentationFormat>Произвольный</PresentationFormat>
  <Paragraphs>223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Паспорт группы морячок 2мл.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Слава</dc:creator>
  <cp:lastModifiedBy>Слава</cp:lastModifiedBy>
  <cp:revision>95</cp:revision>
  <cp:lastPrinted>2020-09-14T09:06:34Z</cp:lastPrinted>
  <dcterms:created xsi:type="dcterms:W3CDTF">2020-09-07T05:51:47Z</dcterms:created>
  <dcterms:modified xsi:type="dcterms:W3CDTF">2020-10-21T05:37:58Z</dcterms:modified>
</cp:coreProperties>
</file>