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9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0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9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9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4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3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3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8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7A77-FEA3-4B7A-A1C0-80D9FEFB18B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11FB-3D97-432F-AA69-B5437019B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889" y="1181189"/>
            <a:ext cx="92982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   Краткосрочный проект</a:t>
            </a:r>
          </a:p>
          <a:p>
            <a:pPr algn="ctr"/>
            <a:r>
              <a:rPr lang="ru-RU" sz="4000" dirty="0">
                <a:solidFill>
                  <a:srgbClr val="FFC000"/>
                </a:solidFill>
              </a:rPr>
              <a:t>в</a:t>
            </a:r>
            <a:r>
              <a:rPr lang="ru-RU" sz="4000" dirty="0" smtClean="0">
                <a:solidFill>
                  <a:srgbClr val="FFC000"/>
                </a:solidFill>
              </a:rPr>
              <a:t> средней группе на тему:</a:t>
            </a:r>
          </a:p>
          <a:p>
            <a:pPr algn="ctr"/>
            <a:r>
              <a:rPr lang="ru-RU" sz="4800" b="1" i="1" dirty="0" smtClean="0">
                <a:solidFill>
                  <a:srgbClr val="FFC000"/>
                </a:solidFill>
              </a:rPr>
              <a:t>«Приобщение детей среднего возраста</a:t>
            </a:r>
          </a:p>
          <a:p>
            <a:pPr algn="ctr"/>
            <a:r>
              <a:rPr lang="ru-RU" sz="4800" b="1" i="1" dirty="0">
                <a:solidFill>
                  <a:srgbClr val="FFC000"/>
                </a:solidFill>
              </a:rPr>
              <a:t>к</a:t>
            </a:r>
            <a:r>
              <a:rPr lang="ru-RU" sz="4800" b="1" i="1" dirty="0" smtClean="0">
                <a:solidFill>
                  <a:srgbClr val="FFC000"/>
                </a:solidFill>
              </a:rPr>
              <a:t> народному творчеству»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099" y="319489"/>
            <a:ext cx="7532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Игры с матрешками, как с элементами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 декоративно-прикладного искусства.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2" y="1645227"/>
            <a:ext cx="2509436" cy="322026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73" y="3758188"/>
            <a:ext cx="4290716" cy="285358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31" y="1716197"/>
            <a:ext cx="3808952" cy="253631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932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52" y="-154237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8284" y="462708"/>
            <a:ext cx="592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Рассматривание иллюстраций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4" y="1450889"/>
            <a:ext cx="2729521" cy="364774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01" y="2211897"/>
            <a:ext cx="3082061" cy="4032532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991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1176" y="363557"/>
            <a:ext cx="9070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Продуктивная деятельность в свободные режимные моменты.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72" y="4489658"/>
            <a:ext cx="3076896" cy="230236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17" y="1500527"/>
            <a:ext cx="3128638" cy="234108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37" y="1188780"/>
            <a:ext cx="3692318" cy="2389772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98" y="3186339"/>
            <a:ext cx="3734149" cy="266115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94415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03" y="-14647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5229" y="550843"/>
            <a:ext cx="403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Развлечение «Пасха».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24" y="1572622"/>
            <a:ext cx="3676765" cy="297229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4" y="3282530"/>
            <a:ext cx="3556124" cy="292314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30" y="1135618"/>
            <a:ext cx="3426446" cy="2998692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2142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96" y="-143220"/>
            <a:ext cx="12192000" cy="70972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6261" y="219416"/>
            <a:ext cx="8725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Выставка </a:t>
            </a:r>
            <a:r>
              <a:rPr lang="ru-RU" sz="2800" b="1" i="1" dirty="0" smtClean="0">
                <a:solidFill>
                  <a:srgbClr val="FFC000"/>
                </a:solidFill>
              </a:rPr>
              <a:t>элементов народно </a:t>
            </a:r>
            <a:r>
              <a:rPr lang="ru-RU" sz="2800" b="1" i="1" dirty="0">
                <a:solidFill>
                  <a:srgbClr val="FFC000"/>
                </a:solidFill>
              </a:rPr>
              <a:t>- прикладного искусства </a:t>
            </a:r>
            <a:r>
              <a:rPr lang="ru-RU" sz="2800" b="1" i="1" dirty="0" smtClean="0">
                <a:solidFill>
                  <a:srgbClr val="FFC000"/>
                </a:solidFill>
              </a:rPr>
              <a:t> «</a:t>
            </a:r>
            <a:r>
              <a:rPr lang="ru-RU" sz="2800" b="1" i="1" dirty="0">
                <a:solidFill>
                  <a:srgbClr val="FFC000"/>
                </a:solidFill>
              </a:rPr>
              <a:t>Бабушкин </a:t>
            </a:r>
            <a:r>
              <a:rPr lang="ru-RU" sz="2800" b="1" i="1" dirty="0" smtClean="0">
                <a:solidFill>
                  <a:srgbClr val="FFC000"/>
                </a:solidFill>
              </a:rPr>
              <a:t>сундук».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61" y="1681251"/>
            <a:ext cx="4489743" cy="271451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84" y="3897217"/>
            <a:ext cx="3697995" cy="277349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18" y="1392939"/>
            <a:ext cx="2665865" cy="355448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0159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1" y="-77118"/>
            <a:ext cx="12192000" cy="6764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363" y="253388"/>
            <a:ext cx="4895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Ожидаемые результаты</a:t>
            </a:r>
          </a:p>
          <a:p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749" y="1330606"/>
            <a:ext cx="939340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Формирование умения  различать и составлять композиции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дымковских узоров.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Умения играть в русские народные игры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Пополнение групповой библиотеки русскими народными сказками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Формирование знаний русских народных сказок, пословиц,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скороговорок,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загадки о предметах русского быта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Расширение  сотрудничество с родителями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Создание мини музея из предметов русского быта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Проведение  анкетирование родителей с целью определения знаний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о культуре русского народа.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Формирование знаний о культуре своего народа</a:t>
            </a:r>
          </a:p>
        </p:txBody>
      </p:sp>
    </p:spTree>
    <p:extLst>
      <p:ext uri="{BB962C8B-B14F-4D97-AF65-F5344CB8AC3E}">
        <p14:creationId xmlns:p14="http://schemas.microsoft.com/office/powerpoint/2010/main" val="174238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4713" y="253387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Литература</a:t>
            </a:r>
          </a:p>
          <a:p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405" y="1454226"/>
            <a:ext cx="982519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А. А. </a:t>
            </a:r>
            <a:r>
              <a:rPr lang="ru-RU" sz="2000" dirty="0" err="1" smtClean="0">
                <a:solidFill>
                  <a:srgbClr val="FFC000"/>
                </a:solidFill>
              </a:rPr>
              <a:t>Грибовская</a:t>
            </a:r>
            <a:r>
              <a:rPr lang="ru-RU" sz="2000" dirty="0" smtClean="0">
                <a:solidFill>
                  <a:srgbClr val="FFC000"/>
                </a:solidFill>
              </a:rPr>
              <a:t> «Детям о народном искусстве»;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И. Б Давыдова «Игрушки»;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О. А. Александрова «Пословицы и поговорки»;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Ю.В. Максимова и В. Н. </a:t>
            </a:r>
            <a:r>
              <a:rPr lang="ru-RU" sz="2000" dirty="0" err="1" smtClean="0">
                <a:solidFill>
                  <a:srgbClr val="FFC000"/>
                </a:solidFill>
              </a:rPr>
              <a:t>Чуракова</a:t>
            </a:r>
            <a:r>
              <a:rPr lang="ru-RU" sz="2000" dirty="0" smtClean="0">
                <a:solidFill>
                  <a:srgbClr val="FFC000"/>
                </a:solidFill>
              </a:rPr>
              <a:t> «</a:t>
            </a:r>
            <a:r>
              <a:rPr lang="ru-RU" sz="2000" dirty="0" err="1" smtClean="0">
                <a:solidFill>
                  <a:srgbClr val="FFC000"/>
                </a:solidFill>
              </a:rPr>
              <a:t>Русско</a:t>
            </a:r>
            <a:r>
              <a:rPr lang="ru-RU" sz="2000" dirty="0" smtClean="0">
                <a:solidFill>
                  <a:srgbClr val="FFC000"/>
                </a:solidFill>
              </a:rPr>
              <a:t> – народное декоративно- прикладное </a:t>
            </a:r>
          </a:p>
          <a:p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     искусство»;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FFC000"/>
                </a:solidFill>
              </a:rPr>
              <a:t>Соломеникова</a:t>
            </a:r>
            <a:r>
              <a:rPr lang="ru-RU" sz="2000" dirty="0" smtClean="0">
                <a:solidFill>
                  <a:srgbClr val="FFC000"/>
                </a:solidFill>
              </a:rPr>
              <a:t> О. А. «Радость творчества», «Ознакомление детей 5-7 лет с народным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      и декоративно – прикладным искусством». – Москва: </a:t>
            </a:r>
            <a:r>
              <a:rPr lang="ru-RU" sz="2000" dirty="0" err="1" smtClean="0">
                <a:solidFill>
                  <a:srgbClr val="FFC000"/>
                </a:solidFill>
              </a:rPr>
              <a:t>Мозайка</a:t>
            </a:r>
            <a:r>
              <a:rPr lang="ru-RU" sz="2000" dirty="0" smtClean="0">
                <a:solidFill>
                  <a:srgbClr val="FFC000"/>
                </a:solidFill>
              </a:rPr>
              <a:t> – синтез, 2006.;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FFC000"/>
                </a:solidFill>
              </a:rPr>
              <a:t>Тарланов</a:t>
            </a:r>
            <a:r>
              <a:rPr lang="ru-RU" sz="2000" dirty="0" smtClean="0">
                <a:solidFill>
                  <a:srgbClr val="FFC000"/>
                </a:solidFill>
              </a:rPr>
              <a:t> З.К. «Русские пословицы6 синтаксис и </a:t>
            </a:r>
            <a:r>
              <a:rPr lang="ru-RU" sz="2000" dirty="0" err="1" smtClean="0">
                <a:solidFill>
                  <a:srgbClr val="FFC000"/>
                </a:solidFill>
              </a:rPr>
              <a:t>поэтикс</a:t>
            </a:r>
            <a:r>
              <a:rPr lang="ru-RU" sz="2000" dirty="0" smtClean="0">
                <a:solidFill>
                  <a:srgbClr val="FFC000"/>
                </a:solidFill>
              </a:rPr>
              <a:t>». Петрозаводск. 2001.;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C000"/>
                </a:solidFill>
              </a:rPr>
              <a:t>Усова А. П. «Русское народное творчество в детском саду» М. Просвещение, 1999..</a:t>
            </a: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40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9966" y="2313542"/>
            <a:ext cx="4153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957" y="1443210"/>
            <a:ext cx="89897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</a:rPr>
              <a:t>Вид проекта: </a:t>
            </a:r>
            <a:r>
              <a:rPr lang="ru-RU" sz="4000" dirty="0" smtClean="0">
                <a:solidFill>
                  <a:srgbClr val="FFC000"/>
                </a:solidFill>
              </a:rPr>
              <a:t>краткосрочный.</a:t>
            </a:r>
          </a:p>
          <a:p>
            <a:endParaRPr lang="ru-RU" sz="4000" dirty="0">
              <a:solidFill>
                <a:srgbClr val="FFC000"/>
              </a:solidFill>
            </a:endParaRPr>
          </a:p>
          <a:p>
            <a:r>
              <a:rPr lang="ru-RU" sz="4000" b="1" i="1" dirty="0" smtClean="0">
                <a:solidFill>
                  <a:srgbClr val="FFC000"/>
                </a:solidFill>
              </a:rPr>
              <a:t>Участники проекта: </a:t>
            </a:r>
            <a:r>
              <a:rPr lang="ru-RU" sz="4000" dirty="0">
                <a:solidFill>
                  <a:srgbClr val="FFC000"/>
                </a:solidFill>
              </a:rPr>
              <a:t>д</a:t>
            </a:r>
            <a:r>
              <a:rPr lang="ru-RU" sz="4000" dirty="0" smtClean="0">
                <a:solidFill>
                  <a:srgbClr val="FFC000"/>
                </a:solidFill>
              </a:rPr>
              <a:t>ети 4-5 лет, педагоги, родители воспитанников, музыкальный руководитель.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5243" y="443131"/>
            <a:ext cx="96114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</a:rPr>
              <a:t>Цель проекта:</a:t>
            </a:r>
            <a:r>
              <a:rPr lang="ru-RU" sz="4000" dirty="0" smtClean="0">
                <a:solidFill>
                  <a:srgbClr val="FFC000"/>
                </a:solidFill>
              </a:rPr>
              <a:t> приобщение родителей и </a:t>
            </a:r>
          </a:p>
          <a:p>
            <a:r>
              <a:rPr lang="ru-RU" sz="4000" dirty="0">
                <a:solidFill>
                  <a:srgbClr val="FFC000"/>
                </a:solidFill>
              </a:rPr>
              <a:t>д</a:t>
            </a:r>
            <a:r>
              <a:rPr lang="ru-RU" sz="4000" dirty="0" smtClean="0">
                <a:solidFill>
                  <a:srgbClr val="FFC000"/>
                </a:solidFill>
              </a:rPr>
              <a:t>етей к национальной культуре развитие 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интереса к народному творчеству, 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воспитание у детей патриотических  чувств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и духовности.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2530" y="120402"/>
            <a:ext cx="839485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Задачи проекта: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Развивать эмоциональную отзывчивость, фантазию, творческие способности  дошкольников , умение находить средства выражения образа в мимике, жестах, </a:t>
            </a:r>
            <a:r>
              <a:rPr lang="ru-RU" sz="2400" dirty="0">
                <a:solidFill>
                  <a:srgbClr val="FFC000"/>
                </a:solidFill>
              </a:rPr>
              <a:t>и</a:t>
            </a:r>
            <a:r>
              <a:rPr lang="ru-RU" sz="2400" dirty="0" smtClean="0">
                <a:solidFill>
                  <a:srgbClr val="FFC000"/>
                </a:solidFill>
              </a:rPr>
              <a:t>нтонациях на произведениях русского – народного творчества.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Использовать все виды фольклора (сказки, песенки, </a:t>
            </a:r>
            <a:r>
              <a:rPr lang="ru-RU" sz="2400" dirty="0" err="1" smtClean="0">
                <a:solidFill>
                  <a:srgbClr val="FFC000"/>
                </a:solidFill>
              </a:rPr>
              <a:t>потешки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заклички</a:t>
            </a:r>
            <a:r>
              <a:rPr lang="ru-RU" sz="2400" dirty="0" smtClean="0">
                <a:solidFill>
                  <a:srgbClr val="FFC000"/>
                </a:solidFill>
              </a:rPr>
              <a:t>, пословицы, поговорки, загадки, хороводы), так как фольклор является богатейшим источником познавательного и нравственного развития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  Воспитывать </a:t>
            </a:r>
            <a:r>
              <a:rPr lang="ru-RU" sz="2400" dirty="0" smtClean="0">
                <a:solidFill>
                  <a:srgbClr val="FFC000"/>
                </a:solidFill>
              </a:rPr>
              <a:t>интерес к русской национальной культуре, </a:t>
            </a:r>
            <a:r>
              <a:rPr lang="ru-RU" sz="2400" dirty="0" smtClean="0">
                <a:solidFill>
                  <a:srgbClr val="FFC000"/>
                </a:solidFill>
              </a:rPr>
              <a:t>       народному </a:t>
            </a:r>
            <a:r>
              <a:rPr lang="ru-RU" sz="2400" dirty="0" smtClean="0">
                <a:solidFill>
                  <a:srgbClr val="FFC000"/>
                </a:solidFill>
              </a:rPr>
              <a:t>творчеству, обычаям, традициям, обрядам.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  Привлечь </a:t>
            </a:r>
            <a:r>
              <a:rPr lang="ru-RU" sz="2400" dirty="0" smtClean="0">
                <a:solidFill>
                  <a:srgbClr val="FFC000"/>
                </a:solidFill>
              </a:rPr>
              <a:t>родителей в </a:t>
            </a:r>
            <a:r>
              <a:rPr lang="ru-RU" sz="2400" dirty="0" err="1" smtClean="0">
                <a:solidFill>
                  <a:srgbClr val="FFC000"/>
                </a:solidFill>
              </a:rPr>
              <a:t>воспитательно</a:t>
            </a:r>
            <a:r>
              <a:rPr lang="ru-RU" sz="2400" dirty="0" smtClean="0">
                <a:solidFill>
                  <a:srgbClr val="FFC000"/>
                </a:solidFill>
              </a:rPr>
              <a:t> - образовательный </a:t>
            </a:r>
            <a:r>
              <a:rPr lang="ru-RU" sz="2400" dirty="0" smtClean="0">
                <a:solidFill>
                  <a:srgbClr val="FFC000"/>
                </a:solidFill>
              </a:rPr>
              <a:t>  процесс</a:t>
            </a:r>
            <a:r>
              <a:rPr lang="ru-RU" sz="2400" dirty="0" smtClean="0">
                <a:solidFill>
                  <a:srgbClr val="FFC000"/>
                </a:solidFill>
              </a:rPr>
              <a:t>, через приобщение к устному народному творчеству, знакомство с календарными праздниками их обычаями и традициями.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551542" y="0"/>
            <a:ext cx="9088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Этапы реализации проекта: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C000"/>
                </a:solidFill>
              </a:rPr>
              <a:t>Подготовительный – составление плана работы над проектом.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C000"/>
                </a:solidFill>
              </a:rPr>
              <a:t>Практический – реализация проекта.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 Непрерывная образовательная деятельность (интегрированная деятельность на тему «Ярмарка»)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Чтение русских народных сказок, </a:t>
            </a:r>
            <a:r>
              <a:rPr lang="ru-RU" sz="2800" dirty="0" err="1" smtClean="0">
                <a:solidFill>
                  <a:srgbClr val="FFC000"/>
                </a:solidFill>
              </a:rPr>
              <a:t>потешек</a:t>
            </a:r>
            <a:r>
              <a:rPr lang="ru-RU" sz="2800" dirty="0" smtClean="0">
                <a:solidFill>
                  <a:srgbClr val="FFC000"/>
                </a:solidFill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Просмотр презентации на </a:t>
            </a:r>
            <a:r>
              <a:rPr lang="ru-RU" sz="2800" dirty="0" smtClean="0">
                <a:solidFill>
                  <a:srgbClr val="FFC000"/>
                </a:solidFill>
              </a:rPr>
              <a:t>тему: «Виды народного творчества».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Проведение </a:t>
            </a:r>
            <a:r>
              <a:rPr lang="ru-RU" sz="2800" dirty="0" smtClean="0">
                <a:solidFill>
                  <a:srgbClr val="FFC000"/>
                </a:solidFill>
              </a:rPr>
              <a:t>русских – народных игр (музыкальные, игры малой подвижности, </a:t>
            </a:r>
            <a:r>
              <a:rPr lang="ru-RU" sz="2800" dirty="0" smtClean="0">
                <a:solidFill>
                  <a:srgbClr val="FFC000"/>
                </a:solidFill>
              </a:rPr>
              <a:t>подвижные).</a:t>
            </a:r>
            <a:endParaRPr lang="ru-RU" sz="2800" dirty="0" smtClean="0">
              <a:solidFill>
                <a:srgbClr val="FFC000"/>
              </a:solidFill>
            </a:endParaRPr>
          </a:p>
          <a:p>
            <a:pPr marL="514350" indent="-514350">
              <a:buAutoNum type="arabicPeriod" startAt="3"/>
            </a:pPr>
            <a:r>
              <a:rPr lang="ru-RU" sz="2800" dirty="0" smtClean="0">
                <a:solidFill>
                  <a:srgbClr val="FFC000"/>
                </a:solidFill>
              </a:rPr>
              <a:t>Итоговый – развлечение «Пасха».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 Выставка </a:t>
            </a:r>
            <a:r>
              <a:rPr lang="ru-RU" sz="2800" dirty="0" smtClean="0">
                <a:solidFill>
                  <a:srgbClr val="FFC000"/>
                </a:solidFill>
              </a:rPr>
              <a:t>народно - прикладного искусства «Бабушкин       </a:t>
            </a:r>
            <a:r>
              <a:rPr lang="ru-RU" sz="2800" dirty="0" smtClean="0">
                <a:solidFill>
                  <a:srgbClr val="FFC000"/>
                </a:solidFill>
              </a:rPr>
              <a:t> сундук</a:t>
            </a:r>
            <a:r>
              <a:rPr lang="ru-RU" sz="2800" dirty="0" smtClean="0">
                <a:solidFill>
                  <a:srgbClr val="FFC000"/>
                </a:solidFill>
              </a:rPr>
              <a:t>»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3715" y="286439"/>
            <a:ext cx="942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Просмотр презентации: «Виды народного творчества».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01" y="1410092"/>
            <a:ext cx="4189599" cy="3134976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20" y="2055813"/>
            <a:ext cx="3263573" cy="436145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8369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3" y="3955055"/>
            <a:ext cx="3562120" cy="267159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83817" y="36318"/>
            <a:ext cx="9624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Знакомство с гжельской росписью,  дымковской игрушкой </a:t>
            </a:r>
          </a:p>
          <a:p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                               через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изодеятельность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8" y="1670444"/>
            <a:ext cx="2367250" cy="3156333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31" y="4441410"/>
            <a:ext cx="3332858" cy="188784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31" y="1207426"/>
            <a:ext cx="2857016" cy="2142762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85" y="2055813"/>
            <a:ext cx="3180796" cy="238559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01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71" y="149089"/>
            <a:ext cx="4133446" cy="963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74" y="1112340"/>
            <a:ext cx="2741287" cy="366347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82" y="1468177"/>
            <a:ext cx="3517570" cy="2638178"/>
          </a:xfrm>
          <a:prstGeom prst="rect">
            <a:avLst/>
          </a:prstGeom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4" y="2787266"/>
            <a:ext cx="2321851" cy="3102935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30" y="3428999"/>
            <a:ext cx="2340108" cy="3249975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3466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30" y="835902"/>
            <a:ext cx="3514379" cy="2635785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84" y="2349343"/>
            <a:ext cx="3753080" cy="281481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0" y="4015647"/>
            <a:ext cx="3448280" cy="258621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47730" y="97453"/>
            <a:ext cx="9880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Знакомство с русскими народными </a:t>
            </a:r>
            <a:r>
              <a:rPr lang="ru-RU" sz="3200" b="1" i="1" dirty="0" smtClean="0">
                <a:solidFill>
                  <a:srgbClr val="FFC000"/>
                </a:solidFill>
              </a:rPr>
              <a:t>инструментами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                                             и </a:t>
            </a:r>
            <a:r>
              <a:rPr lang="ru-RU" sz="3200" b="1" i="1" dirty="0">
                <a:solidFill>
                  <a:srgbClr val="FFC000"/>
                </a:solidFill>
              </a:rPr>
              <a:t>их </a:t>
            </a:r>
            <a:r>
              <a:rPr lang="ru-RU" sz="3200" b="1" i="1" dirty="0" smtClean="0">
                <a:solidFill>
                  <a:srgbClr val="FFC000"/>
                </a:solidFill>
              </a:rPr>
              <a:t>звучанием.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489</Words>
  <Application>Microsoft Office PowerPoint</Application>
  <PresentationFormat>Широкоэкранный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2023-04-16T03:56:54Z</dcterms:created>
  <dcterms:modified xsi:type="dcterms:W3CDTF">2023-04-18T09:17:03Z</dcterms:modified>
</cp:coreProperties>
</file>