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1" r:id="rId2"/>
    <p:sldId id="264" r:id="rId3"/>
    <p:sldId id="265" r:id="rId4"/>
    <p:sldId id="266" r:id="rId5"/>
    <p:sldId id="267" r:id="rId6"/>
    <p:sldId id="268" r:id="rId7"/>
    <p:sldId id="269" r:id="rId8"/>
    <p:sldId id="270" r:id="rId9"/>
    <p:sldId id="271" r:id="rId10"/>
    <p:sldId id="272" r:id="rId11"/>
    <p:sldId id="275" r:id="rId12"/>
    <p:sldId id="273" r:id="rId13"/>
    <p:sldId id="274" r:id="rId14"/>
    <p:sldId id="276" r:id="rId15"/>
    <p:sldId id="278" r:id="rId16"/>
    <p:sldId id="277" r:id="rId17"/>
    <p:sldId id="280" r:id="rId18"/>
    <p:sldId id="279" r:id="rId19"/>
    <p:sldId id="28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80" d="100"/>
          <a:sy n="80" d="100"/>
        </p:scale>
        <p:origin x="145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CC9C2-0735-47D1-A04A-09AF0248204C}" type="datetimeFigureOut">
              <a:rPr lang="ru-RU" smtClean="0"/>
              <a:t>16.03.2019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D33F2-206C-440D-8BAD-B3B7ACBAC145}" type="slidenum">
              <a:rPr lang="ru-RU" smtClean="0"/>
              <a:t>‹#›</a:t>
            </a:fld>
            <a:endParaRPr lang="ru-RU"/>
          </a:p>
        </p:txBody>
      </p:sp>
    </p:spTree>
    <p:extLst>
      <p:ext uri="{BB962C8B-B14F-4D97-AF65-F5344CB8AC3E}">
        <p14:creationId xmlns:p14="http://schemas.microsoft.com/office/powerpoint/2010/main" val="54772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A4D33F2-206C-440D-8BAD-B3B7ACBAC145}" type="slidenum">
              <a:rPr lang="ru-RU" smtClean="0"/>
              <a:t>9</a:t>
            </a:fld>
            <a:endParaRPr lang="ru-RU"/>
          </a:p>
        </p:txBody>
      </p:sp>
    </p:spTree>
    <p:extLst>
      <p:ext uri="{BB962C8B-B14F-4D97-AF65-F5344CB8AC3E}">
        <p14:creationId xmlns:p14="http://schemas.microsoft.com/office/powerpoint/2010/main" val="980068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68C4FF4-6EE1-4A76-9B8F-B2F594D6C874}"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CBF7A747-1B53-4B3F-B8D2-D8AB0E12814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24BD201-5F9C-4593-BEFD-74C971F0B552}"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4B22E6F0-797A-404D-B2F0-96032D2C16E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637A3035-02C7-4538-A480-C6887B19F5A6}"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D518664C-3B03-4311-A452-8E87A1DF2E36}"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3152DDE1-E9F2-4B50-AB95-1A36B28481DE}"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A087BA6C-DE82-4922-A007-5CB817EE4E20}"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D5011FA9-72D4-4D0D-AA04-5200C8F96D1C}"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64CBFCBB-F7D8-4AD9-B5F9-93687358CA6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18AA105-3B9A-485F-A7BD-B3B1C1BFF994}"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9217202-91A5-4841-8837-12B3422A9C1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003E727-7E97-4B76-A273-97C117DFD6DE}"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8"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9"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09F140D1-42AB-456C-B3EB-2E58162D29C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C62FDA9A-A9AF-4522-BA4E-959710ABA8F2}"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4C3DF-49FF-4AA4-A1AB-8615103FAECA}"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981C31E6-6AC6-4E62-806B-D0CB1E8C6262}"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B1B0E188-B191-46AC-99B7-5113417AE6A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9E59BE0-226E-4980-AAF5-F1A9DF7C7AE8}"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8ED8319C-EFFD-43A6-A723-9E31BBA50F6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8194FB44-2B3A-4EA5-B708-4FEB9F41BBF1}" type="datetimeFigureOut">
              <a:rPr lang="ru-RU">
                <a:solidFill>
                  <a:prstClr val="black"/>
                </a:solidFill>
                <a:latin typeface="Arial" charset="0"/>
                <a:cs typeface="Arial" charset="0"/>
              </a:rPr>
              <a:pPr fontAlgn="base">
                <a:spcBef>
                  <a:spcPct val="0"/>
                </a:spcBef>
                <a:spcAft>
                  <a:spcPct val="0"/>
                </a:spcAft>
                <a:defRPr/>
              </a:pPr>
              <a:t>16.03.2019</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51498-F984-481A-8E8C-4DDFA9BC918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6"/>
          <p:cNvGrpSpPr/>
          <p:nvPr/>
        </p:nvGrpSpPr>
        <p:grpSpPr>
          <a:xfrm>
            <a:off x="442070" y="1700808"/>
            <a:ext cx="8712968" cy="3324482"/>
            <a:chOff x="327414" y="2297268"/>
            <a:chExt cx="8670227" cy="3481539"/>
          </a:xfrm>
        </p:grpSpPr>
        <p:sp>
          <p:nvSpPr>
            <p:cNvPr id="5" name="Прямоугольник 4"/>
            <p:cNvSpPr/>
            <p:nvPr/>
          </p:nvSpPr>
          <p:spPr>
            <a:xfrm>
              <a:off x="327414" y="2297268"/>
              <a:ext cx="8670227" cy="3126472"/>
            </a:xfrm>
            <a:prstGeom prst="rect">
              <a:avLst/>
            </a:prstGeom>
            <a:noFill/>
          </p:spPr>
          <p:txBody>
            <a:bodyPr wrap="square">
              <a:spAutoFit/>
            </a:bodyPr>
            <a:lstStyle/>
            <a:p>
              <a:pPr algn="ctr" fontAlgn="base">
                <a:spcBef>
                  <a:spcPct val="0"/>
                </a:spcBef>
                <a:spcAft>
                  <a:spcPct val="0"/>
                </a:spcAft>
                <a:defRPr/>
              </a:pPr>
              <a:r>
                <a:rPr lang="ru-RU" sz="3200" b="1" dirty="0">
                  <a:solidFill>
                    <a:schemeClr val="bg2">
                      <a:lumMod val="10000"/>
                    </a:schemeClr>
                  </a:solidFill>
                  <a:latin typeface="Times New Roman" panose="02020603050405020304" pitchFamily="18" charset="0"/>
                  <a:cs typeface="Times New Roman" panose="02020603050405020304" pitchFamily="18" charset="0"/>
                </a:rPr>
                <a:t>Развитие связной речи через составление рассказа по серии сюжетных картин с помощью использования современных средств и приемов работы</a:t>
              </a:r>
            </a:p>
            <a:p>
              <a:pPr algn="ctr" fontAlgn="base">
                <a:spcBef>
                  <a:spcPct val="0"/>
                </a:spcBef>
                <a:spcAft>
                  <a:spcPct val="0"/>
                </a:spcAft>
                <a:defRPr/>
              </a:pPr>
              <a:endParaRPr lang="ru-RU" sz="6000" b="1" dirty="0">
                <a:ln w="19050">
                  <a:solidFill>
                    <a:prstClr val="white"/>
                  </a:solidFill>
                  <a:prstDash val="solid"/>
                </a:ln>
                <a:solidFill>
                  <a:schemeClr val="bg2">
                    <a:lumMod val="10000"/>
                  </a:schemeClr>
                </a:solidFill>
                <a:effectLst>
                  <a:outerShdw blurRad="50000" dist="50800" dir="7500000" algn="tl">
                    <a:srgbClr val="000000">
                      <a:shade val="5000"/>
                      <a:alpha val="35000"/>
                    </a:srgbClr>
                  </a:outerShdw>
                </a:effectLst>
                <a:latin typeface="Monotype Corsiva" pitchFamily="66" charset="0"/>
                <a:cs typeface="Arial" charset="0"/>
              </a:endParaRPr>
            </a:p>
          </p:txBody>
        </p:sp>
        <p:sp>
          <p:nvSpPr>
            <p:cNvPr id="6" name="Прямоугольник 5"/>
            <p:cNvSpPr/>
            <p:nvPr/>
          </p:nvSpPr>
          <p:spPr>
            <a:xfrm>
              <a:off x="2156002" y="5392027"/>
              <a:ext cx="5084704" cy="386780"/>
            </a:xfrm>
            <a:prstGeom prst="rect">
              <a:avLst/>
            </a:prstGeom>
          </p:spPr>
          <p:txBody>
            <a:bodyPr wrap="square">
              <a:spAutoFit/>
            </a:bodyPr>
            <a:lstStyle/>
            <a:p>
              <a:pPr algn="ctr" fontAlgn="base">
                <a:spcBef>
                  <a:spcPct val="0"/>
                </a:spcBef>
                <a:spcAft>
                  <a:spcPct val="0"/>
                </a:spcAft>
                <a:defRPr/>
              </a:pPr>
              <a:endParaRPr lang="ru-RU" dirty="0">
                <a:solidFill>
                  <a:schemeClr val="accent3">
                    <a:lumMod val="50000"/>
                  </a:schemeClr>
                </a:solidFill>
                <a:latin typeface="Arial" charset="0"/>
                <a:cs typeface="Arial" charset="0"/>
              </a:endParaRPr>
            </a:p>
          </p:txBody>
        </p:sp>
      </p:grpSp>
    </p:spTree>
    <p:extLst>
      <p:ext uri="{BB962C8B-B14F-4D97-AF65-F5344CB8AC3E}">
        <p14:creationId xmlns:p14="http://schemas.microsoft.com/office/powerpoint/2010/main" val="2587982378"/>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445624" cy="5472608"/>
          </a:xfrm>
        </p:spPr>
        <p:txBody>
          <a:bodyPr/>
          <a:lstStyle/>
          <a:p>
            <a:pPr marL="0" indent="0" algn="ctr">
              <a:buNone/>
            </a:pPr>
            <a:r>
              <a:rPr lang="ru-RU" sz="2400" b="1" dirty="0" smtClean="0"/>
              <a:t>Вариант 6</a:t>
            </a:r>
            <a:endParaRPr lang="ru-RU" sz="2400" b="1" dirty="0"/>
          </a:p>
          <a:p>
            <a:pPr marL="0" indent="0">
              <a:buNone/>
              <a:tabLst>
                <a:tab pos="628650" algn="l"/>
              </a:tabLst>
            </a:pPr>
            <a:r>
              <a:rPr lang="ru-RU" sz="2400" dirty="0" smtClean="0"/>
              <a:t> 	Каждой </a:t>
            </a:r>
            <a:r>
              <a:rPr lang="ru-RU" sz="2400" dirty="0"/>
              <a:t>команде детей воспитатель дает свой набор картинок, дети договариваются между собой (кто начнет, продолжит, закончит) и рассказывают. Можно услышать 5 интересных рассказов.</a:t>
            </a:r>
          </a:p>
          <a:p>
            <a:endParaRPr lang="ru-RU" dirty="0"/>
          </a:p>
        </p:txBody>
      </p:sp>
    </p:spTree>
    <p:extLst>
      <p:ext uri="{BB962C8B-B14F-4D97-AF65-F5344CB8AC3E}">
        <p14:creationId xmlns:p14="http://schemas.microsoft.com/office/powerpoint/2010/main" val="1342481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96752"/>
            <a:ext cx="8496944" cy="4968552"/>
          </a:xfrm>
        </p:spPr>
        <p:txBody>
          <a:bodyPr/>
          <a:lstStyle/>
          <a:p>
            <a:pPr marL="0" indent="0">
              <a:buNone/>
              <a:tabLst>
                <a:tab pos="447675" algn="l"/>
                <a:tab pos="542925" algn="l"/>
              </a:tabLst>
            </a:pPr>
            <a:r>
              <a:rPr lang="ru-RU" sz="2400" dirty="0" smtClean="0"/>
              <a:t>	</a:t>
            </a:r>
            <a:r>
              <a:rPr lang="ru-RU" sz="2400" b="1" dirty="0" smtClean="0">
                <a:solidFill>
                  <a:schemeClr val="bg2">
                    <a:lumMod val="10000"/>
                  </a:schemeClr>
                </a:solidFill>
              </a:rPr>
              <a:t>Вывод: </a:t>
            </a:r>
            <a:r>
              <a:rPr lang="ru-RU" sz="2400" dirty="0"/>
              <a:t>При рассказывании (индивидуальном и коллективном) по сериям картинок у детей формируется  умение связывать слова в простых и сложных предложениях, соединять смысловые части высказывания, соблюдать структуру текста, использовать разнообразные зачины рассказа. Таким образом, рассказывание по сериям сюжетных картинок обеспечивает решение многих речевых задач в единстве, включая развитие образности речевого высказывания, а также эстетического восприятия сюжетных картинок.  Умение детей рассказывать совместно группами (командами) учит их договариваться между собой, распределять части высказывания, в случае необходимости помогать товарищу, уступать и т.д.</a:t>
            </a:r>
          </a:p>
        </p:txBody>
      </p:sp>
    </p:spTree>
    <p:extLst>
      <p:ext uri="{BB962C8B-B14F-4D97-AF65-F5344CB8AC3E}">
        <p14:creationId xmlns:p14="http://schemas.microsoft.com/office/powerpoint/2010/main" val="2582543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792088"/>
          </a:xfrm>
        </p:spPr>
        <p:txBody>
          <a:bodyPr/>
          <a:lstStyle/>
          <a:p>
            <a:r>
              <a:rPr lang="ru-RU" dirty="0"/>
              <a:t>Последовательность работы </a:t>
            </a:r>
            <a:r>
              <a:rPr lang="ru-RU" dirty="0" smtClean="0"/>
              <a:t/>
            </a:r>
            <a:br>
              <a:rPr lang="ru-RU" dirty="0" smtClean="0"/>
            </a:br>
            <a:r>
              <a:rPr lang="ru-RU" dirty="0" smtClean="0"/>
              <a:t>с </a:t>
            </a:r>
            <a:r>
              <a:rPr lang="ru-RU" dirty="0"/>
              <a:t>серией картинок: </a:t>
            </a:r>
            <a:br>
              <a:rPr lang="ru-RU" dirty="0"/>
            </a:br>
            <a:endParaRPr lang="ru-RU" dirty="0"/>
          </a:p>
        </p:txBody>
      </p:sp>
      <p:sp>
        <p:nvSpPr>
          <p:cNvPr id="3" name="Объект 2"/>
          <p:cNvSpPr>
            <a:spLocks noGrp="1"/>
          </p:cNvSpPr>
          <p:nvPr>
            <p:ph idx="1"/>
          </p:nvPr>
        </p:nvSpPr>
        <p:spPr>
          <a:xfrm>
            <a:off x="457200" y="2204864"/>
            <a:ext cx="8229600" cy="4525963"/>
          </a:xfrm>
        </p:spPr>
        <p:txBody>
          <a:bodyPr/>
          <a:lstStyle/>
          <a:p>
            <a:pPr marL="457200" indent="-457200">
              <a:buFont typeface="+mj-lt"/>
              <a:buAutoNum type="arabicPeriod"/>
            </a:pPr>
            <a:r>
              <a:rPr lang="ru-RU" sz="2400" dirty="0" smtClean="0"/>
              <a:t> </a:t>
            </a:r>
            <a:r>
              <a:rPr lang="ru-RU" sz="2400" dirty="0"/>
              <a:t>сначала картинки выкладываются в ряд слева направо произвольно, </a:t>
            </a:r>
          </a:p>
          <a:p>
            <a:pPr marL="457200" indent="-457200">
              <a:buFont typeface="+mj-lt"/>
              <a:buAutoNum type="arabicPeriod"/>
            </a:pPr>
            <a:r>
              <a:rPr lang="ru-RU" sz="2400" dirty="0" smtClean="0"/>
              <a:t> </a:t>
            </a:r>
            <a:r>
              <a:rPr lang="ru-RU" sz="2400" dirty="0"/>
              <a:t>находятся сквозные общие герои и предметы (объекты), </a:t>
            </a:r>
          </a:p>
          <a:p>
            <a:pPr marL="457200" indent="-457200">
              <a:buFont typeface="+mj-lt"/>
              <a:buAutoNum type="arabicPeriod"/>
            </a:pPr>
            <a:r>
              <a:rPr lang="ru-RU" sz="2400" dirty="0" smtClean="0"/>
              <a:t> </a:t>
            </a:r>
            <a:r>
              <a:rPr lang="ru-RU" sz="2400" dirty="0"/>
              <a:t>определяются места действий, </a:t>
            </a:r>
          </a:p>
          <a:p>
            <a:pPr marL="457200" indent="-457200">
              <a:buFont typeface="+mj-lt"/>
              <a:buAutoNum type="arabicPeriod"/>
            </a:pPr>
            <a:r>
              <a:rPr lang="ru-RU" sz="2400" dirty="0" smtClean="0"/>
              <a:t> </a:t>
            </a:r>
            <a:r>
              <a:rPr lang="ru-RU" sz="2400" dirty="0"/>
              <a:t>обозначается время действий, </a:t>
            </a:r>
          </a:p>
          <a:p>
            <a:pPr marL="457200" indent="-457200">
              <a:buFont typeface="+mj-lt"/>
              <a:buAutoNum type="arabicPeriod"/>
            </a:pPr>
            <a:r>
              <a:rPr lang="ru-RU" sz="2400" dirty="0" smtClean="0"/>
              <a:t> </a:t>
            </a:r>
            <a:r>
              <a:rPr lang="ru-RU" sz="2400" dirty="0"/>
              <a:t>поочередно на каждой картинке называется объект - действие - цель действия, </a:t>
            </a:r>
          </a:p>
          <a:p>
            <a:pPr marL="457200" indent="-457200">
              <a:buFont typeface="+mj-lt"/>
              <a:buAutoNum type="arabicPeriod"/>
            </a:pPr>
            <a:r>
              <a:rPr lang="ru-RU" sz="2400" dirty="0" smtClean="0"/>
              <a:t> </a:t>
            </a:r>
            <a:r>
              <a:rPr lang="ru-RU" sz="2400" dirty="0"/>
              <a:t>потом "снимается фильм", то есть выкладывается логическая последовательность "кадров"; </a:t>
            </a:r>
            <a:br>
              <a:rPr lang="ru-RU" sz="2400" dirty="0"/>
            </a:br>
            <a:endParaRPr lang="ru-RU" sz="2400" dirty="0"/>
          </a:p>
        </p:txBody>
      </p:sp>
    </p:spTree>
    <p:extLst>
      <p:ext uri="{BB962C8B-B14F-4D97-AF65-F5344CB8AC3E}">
        <p14:creationId xmlns:p14="http://schemas.microsoft.com/office/powerpoint/2010/main" val="169408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980728"/>
            <a:ext cx="8507288" cy="5793507"/>
          </a:xfrm>
        </p:spPr>
        <p:txBody>
          <a:bodyPr/>
          <a:lstStyle/>
          <a:p>
            <a:pPr marL="0" indent="0" algn="ctr">
              <a:buNone/>
            </a:pPr>
            <a:r>
              <a:rPr lang="ru-RU" sz="2800" b="1" dirty="0"/>
              <a:t>Примерная работа над составлением рассказа по серии картинок ,которую можно провести дома.</a:t>
            </a:r>
          </a:p>
          <a:p>
            <a:pPr marL="0" indent="0" algn="just" defTabSz="447675">
              <a:buNone/>
            </a:pPr>
            <a:r>
              <a:rPr lang="ru-RU" sz="1900" dirty="0" smtClean="0"/>
              <a:t>	В </a:t>
            </a:r>
            <a:r>
              <a:rPr lang="ru-RU" sz="1900" dirty="0"/>
              <a:t>начале детям предлагают серию из 2-хкартинок, затем из 3-4-5 картинок. Взрослый объясняет ребенку, что у него была книжечка, а ее кто-то порвал и перепутал странички. Предлагает ребенку собрать книжку.</a:t>
            </a:r>
          </a:p>
          <a:p>
            <a:pPr marL="0" indent="0" algn="just">
              <a:buNone/>
            </a:pPr>
            <a:r>
              <a:rPr lang="ru-RU" sz="1900" dirty="0"/>
              <a:t>Но чтобы это сделать, нужно догадаться, с чего начинался рассказ, что было сначала, что произошло(случилось) потом, и чем все это закончилось.</a:t>
            </a:r>
          </a:p>
          <a:p>
            <a:pPr marL="0" indent="0" algn="just">
              <a:buNone/>
              <a:tabLst>
                <a:tab pos="447675" algn="l"/>
              </a:tabLst>
            </a:pPr>
            <a:r>
              <a:rPr lang="ru-RU" sz="1900" dirty="0" smtClean="0"/>
              <a:t>	Когда </a:t>
            </a:r>
            <a:r>
              <a:rPr lang="ru-RU" sz="1900" dirty="0"/>
              <a:t>малыш сложит картинки по порядку, предложите ему рассказать, что за история изображена на картинках, что там произошло. Нельзя формулировать задачу таким образом: «Расскажи, что нарисовано на картинках». Это провоцирует ребенка на формальное описание того, что изображено на каждой отдельной картинке, а не на повествование о развитии событий.</a:t>
            </a:r>
          </a:p>
          <a:p>
            <a:pPr marL="0" indent="0" algn="just" defTabSz="628650">
              <a:buNone/>
              <a:tabLst>
                <a:tab pos="447675" algn="l"/>
              </a:tabLst>
            </a:pPr>
            <a:r>
              <a:rPr lang="ru-RU" sz="1900" dirty="0" smtClean="0"/>
              <a:t>	Если </a:t>
            </a:r>
            <a:r>
              <a:rPr lang="ru-RU" sz="1900" dirty="0"/>
              <a:t>ребенок ошибся, не следует сразу объявлять ему об этом. Иногда составляя рассказ, он сам замечает ошибки и исправляет их. Ну а если все-таки не находит ошибку, задайте ему уточняющий или наводящий вопрос. Например: «Я что-то не совсем поняла ..., ты мне не объяснишь почему...».</a:t>
            </a:r>
          </a:p>
          <a:p>
            <a:pPr marL="0" indent="0">
              <a:buNone/>
            </a:pPr>
            <a:endParaRPr lang="ru-RU" sz="1400" dirty="0" smtClean="0"/>
          </a:p>
          <a:p>
            <a:pPr marL="0" indent="0">
              <a:buNone/>
            </a:pPr>
            <a:endParaRPr lang="ru-RU" sz="1400" dirty="0"/>
          </a:p>
          <a:p>
            <a:pPr marL="0" indent="0">
              <a:buNone/>
            </a:pPr>
            <a:endParaRPr lang="ru-RU" sz="1400" dirty="0"/>
          </a:p>
        </p:txBody>
      </p:sp>
    </p:spTree>
    <p:extLst>
      <p:ext uri="{BB962C8B-B14F-4D97-AF65-F5344CB8AC3E}">
        <p14:creationId xmlns:p14="http://schemas.microsoft.com/office/powerpoint/2010/main" val="2169456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568952" cy="5256584"/>
          </a:xfrm>
        </p:spPr>
        <p:txBody>
          <a:bodyPr/>
          <a:lstStyle/>
          <a:p>
            <a:pPr marL="0" indent="0" algn="just" defTabSz="447675">
              <a:buNone/>
            </a:pPr>
            <a:r>
              <a:rPr lang="ru-RU" sz="2000" dirty="0" smtClean="0"/>
              <a:t>	Если </a:t>
            </a:r>
            <a:r>
              <a:rPr lang="ru-RU" sz="2000" dirty="0"/>
              <a:t>после наводящих вопросов ребенок самостоятельно не понимает причинно-следственную связь событий, можно оказать помощь в виде прямых разъяснений.</a:t>
            </a:r>
          </a:p>
          <a:p>
            <a:pPr marL="0" indent="0" algn="just">
              <a:buNone/>
              <a:tabLst>
                <a:tab pos="447675" algn="l"/>
              </a:tabLst>
            </a:pPr>
            <a:r>
              <a:rPr lang="ru-RU" sz="2000" dirty="0" smtClean="0"/>
              <a:t>	Если </a:t>
            </a:r>
            <a:r>
              <a:rPr lang="ru-RU" sz="2000" dirty="0"/>
              <a:t>рассказ составлен, верно, но слишком краток, нужно задать дополнительные вопросы о деталях и подробностях, не упомянутых ребенком, но присутствующих на картинках.</a:t>
            </a:r>
          </a:p>
          <a:p>
            <a:pPr marL="0" indent="0" algn="just">
              <a:buNone/>
              <a:tabLst>
                <a:tab pos="447675" algn="l"/>
              </a:tabLst>
            </a:pPr>
            <a:r>
              <a:rPr lang="ru-RU" sz="2000" dirty="0" smtClean="0"/>
              <a:t>	Если </a:t>
            </a:r>
            <a:r>
              <a:rPr lang="ru-RU" sz="2000" dirty="0"/>
              <a:t>ребенок правильно разложил картинки, но рассказ составить не может, тогда ему задают вопросы и рассказ составляется совместно, в вопросно-ответной форме. Это помогает ему овладеть навыками самостоятельного планирования при составлении рассказов. Следует также комментировать односложные ответы ребенка, давать образцы развернутых высказываний, что помогает ему в дальнейшем составлять более подробные рассказы, развивая при этом свою речь.</a:t>
            </a:r>
          </a:p>
          <a:p>
            <a:pPr algn="just"/>
            <a:endParaRPr lang="ru-RU" sz="2000" dirty="0"/>
          </a:p>
        </p:txBody>
      </p:sp>
    </p:spTree>
    <p:extLst>
      <p:ext uri="{BB962C8B-B14F-4D97-AF65-F5344CB8AC3E}">
        <p14:creationId xmlns:p14="http://schemas.microsoft.com/office/powerpoint/2010/main" val="1657579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9024" y="980728"/>
            <a:ext cx="8784976" cy="1368152"/>
          </a:xfrm>
        </p:spPr>
        <p:txBody>
          <a:bodyPr/>
          <a:lstStyle/>
          <a:p>
            <a:r>
              <a:rPr lang="ru-RU" sz="3600" dirty="0"/>
              <a:t>Составление рассказа по серии картинок «Неудачная прогулка»</a:t>
            </a:r>
          </a:p>
        </p:txBody>
      </p:sp>
      <p:pic>
        <p:nvPicPr>
          <p:cNvPr id="4" name="Рисунок 3" descr="Рисунок (14) (700x253, 90Kb)"/>
          <p:cNvPicPr/>
          <p:nvPr/>
        </p:nvPicPr>
        <p:blipFill>
          <a:blip r:embed="rId2">
            <a:extLst>
              <a:ext uri="{28A0092B-C50C-407E-A947-70E740481C1C}">
                <a14:useLocalDpi xmlns:a14="http://schemas.microsoft.com/office/drawing/2010/main" val="0"/>
              </a:ext>
            </a:extLst>
          </a:blip>
          <a:srcRect/>
          <a:stretch>
            <a:fillRect/>
          </a:stretch>
        </p:blipFill>
        <p:spPr bwMode="auto">
          <a:xfrm>
            <a:off x="1632074" y="2924944"/>
            <a:ext cx="6238875" cy="2254885"/>
          </a:xfrm>
          <a:prstGeom prst="rect">
            <a:avLst/>
          </a:prstGeom>
          <a:noFill/>
          <a:ln>
            <a:noFill/>
          </a:ln>
        </p:spPr>
      </p:pic>
    </p:spTree>
    <p:extLst>
      <p:ext uri="{BB962C8B-B14F-4D97-AF65-F5344CB8AC3E}">
        <p14:creationId xmlns:p14="http://schemas.microsoft.com/office/powerpoint/2010/main" val="319272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Рисунок (13) (700x515, 186Kb)"/>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7200800" cy="5184576"/>
          </a:xfrm>
          <a:prstGeom prst="rect">
            <a:avLst/>
          </a:prstGeom>
          <a:noFill/>
          <a:ln>
            <a:noFill/>
          </a:ln>
        </p:spPr>
      </p:pic>
    </p:spTree>
    <p:extLst>
      <p:ext uri="{BB962C8B-B14F-4D97-AF65-F5344CB8AC3E}">
        <p14:creationId xmlns:p14="http://schemas.microsoft.com/office/powerpoint/2010/main" val="3925519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9766" y="908720"/>
            <a:ext cx="8229600" cy="1143000"/>
          </a:xfrm>
        </p:spPr>
        <p:txBody>
          <a:bodyPr/>
          <a:lstStyle/>
          <a:p>
            <a:pPr lvl="0"/>
            <a:r>
              <a:rPr lang="ru-RU" dirty="0"/>
              <a:t>Ответить на вопросы:</a:t>
            </a:r>
            <a:br>
              <a:rPr lang="ru-RU" dirty="0"/>
            </a:br>
            <a:endParaRPr lang="ru-RU" dirty="0"/>
          </a:p>
        </p:txBody>
      </p:sp>
      <p:sp>
        <p:nvSpPr>
          <p:cNvPr id="3" name="Объект 2"/>
          <p:cNvSpPr>
            <a:spLocks noGrp="1"/>
          </p:cNvSpPr>
          <p:nvPr>
            <p:ph idx="1"/>
          </p:nvPr>
        </p:nvSpPr>
        <p:spPr>
          <a:xfrm>
            <a:off x="457200" y="1600200"/>
            <a:ext cx="8435280" cy="4997152"/>
          </a:xfrm>
        </p:spPr>
        <p:txBody>
          <a:bodyPr/>
          <a:lstStyle/>
          <a:p>
            <a:pPr marL="0" indent="0">
              <a:buNone/>
            </a:pPr>
            <a:r>
              <a:rPr lang="ru-RU" dirty="0"/>
              <a:t>Назови, кого ты видишь на картинке. </a:t>
            </a:r>
            <a:endParaRPr lang="ru-RU" dirty="0" smtClean="0"/>
          </a:p>
          <a:p>
            <a:pPr marL="0" indent="0">
              <a:buNone/>
            </a:pPr>
            <a:r>
              <a:rPr lang="ru-RU" dirty="0" smtClean="0"/>
              <a:t>Придумай </a:t>
            </a:r>
            <a:r>
              <a:rPr lang="ru-RU" dirty="0"/>
              <a:t>имя мальчику и кличку собаке</a:t>
            </a:r>
            <a:r>
              <a:rPr lang="ru-RU" dirty="0" smtClean="0"/>
              <a:t>.</a:t>
            </a:r>
            <a:r>
              <a:rPr lang="ru-RU" dirty="0"/>
              <a:t/>
            </a:r>
            <a:br>
              <a:rPr lang="ru-RU" dirty="0"/>
            </a:br>
            <a:r>
              <a:rPr lang="ru-RU" dirty="0"/>
              <a:t>Где гулял мальчик со своей </a:t>
            </a:r>
            <a:r>
              <a:rPr lang="ru-RU" dirty="0" smtClean="0"/>
              <a:t>собакой</a:t>
            </a:r>
            <a:r>
              <a:rPr lang="ru-RU" dirty="0"/>
              <a:t/>
            </a:r>
            <a:br>
              <a:rPr lang="ru-RU" dirty="0"/>
            </a:br>
            <a:r>
              <a:rPr lang="ru-RU" dirty="0"/>
              <a:t>Что увидела собака и куда побежала</a:t>
            </a:r>
            <a:r>
              <a:rPr lang="ru-RU" dirty="0" smtClean="0"/>
              <a:t>?</a:t>
            </a:r>
            <a:r>
              <a:rPr lang="ru-RU" dirty="0"/>
              <a:t/>
            </a:r>
            <a:br>
              <a:rPr lang="ru-RU" dirty="0"/>
            </a:br>
            <a:r>
              <a:rPr lang="ru-RU" dirty="0"/>
              <a:t>Кто вылетел из яркого цветка?</a:t>
            </a:r>
            <a:br>
              <a:rPr lang="ru-RU" dirty="0"/>
            </a:br>
            <a:r>
              <a:rPr lang="ru-RU" dirty="0"/>
              <a:t>Что маленькая пчёлка делала в цветке?</a:t>
            </a:r>
            <a:br>
              <a:rPr lang="ru-RU" dirty="0"/>
            </a:br>
            <a:r>
              <a:rPr lang="ru-RU" dirty="0"/>
              <a:t>Почему пчёлка укусила собаку?</a:t>
            </a:r>
            <a:br>
              <a:rPr lang="ru-RU" dirty="0"/>
            </a:br>
            <a:r>
              <a:rPr lang="ru-RU" dirty="0"/>
              <a:t>Что случилось с собакой после укуса пчелы?</a:t>
            </a:r>
            <a:br>
              <a:rPr lang="ru-RU" dirty="0"/>
            </a:br>
            <a:r>
              <a:rPr lang="ru-RU" dirty="0"/>
              <a:t>Расскажи, как мальчик помог своей собаке?</a:t>
            </a:r>
          </a:p>
          <a:p>
            <a:pPr marL="0" indent="0">
              <a:buNone/>
            </a:pPr>
            <a:r>
              <a:rPr lang="ru-RU" dirty="0"/>
              <a:t/>
            </a:r>
            <a:br>
              <a:rPr lang="ru-RU" dirty="0"/>
            </a:br>
            <a:endParaRPr lang="ru-RU" dirty="0"/>
          </a:p>
        </p:txBody>
      </p:sp>
    </p:spTree>
    <p:extLst>
      <p:ext uri="{BB962C8B-B14F-4D97-AF65-F5344CB8AC3E}">
        <p14:creationId xmlns:p14="http://schemas.microsoft.com/office/powerpoint/2010/main" val="1192353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143000"/>
          </a:xfrm>
        </p:spPr>
        <p:txBody>
          <a:bodyPr/>
          <a:lstStyle/>
          <a:p>
            <a:r>
              <a:rPr lang="ru-RU" dirty="0"/>
              <a:t>Составить рассказ.</a:t>
            </a:r>
          </a:p>
        </p:txBody>
      </p:sp>
      <p:sp>
        <p:nvSpPr>
          <p:cNvPr id="3" name="Объект 2"/>
          <p:cNvSpPr>
            <a:spLocks noGrp="1"/>
          </p:cNvSpPr>
          <p:nvPr>
            <p:ph idx="1"/>
          </p:nvPr>
        </p:nvSpPr>
        <p:spPr/>
        <p:txBody>
          <a:bodyPr/>
          <a:lstStyle/>
          <a:p>
            <a:pPr marL="0" indent="0">
              <a:buNone/>
              <a:tabLst>
                <a:tab pos="447675" algn="l"/>
              </a:tabLst>
            </a:pPr>
            <a:r>
              <a:rPr lang="ru-RU" sz="2000" b="1" dirty="0" smtClean="0"/>
              <a:t>                                Образец </a:t>
            </a:r>
            <a:r>
              <a:rPr lang="ru-RU" sz="2000" b="1" dirty="0"/>
              <a:t>рассказа «Неудачная прогулка».</a:t>
            </a:r>
            <a:br>
              <a:rPr lang="ru-RU" sz="2000" b="1" dirty="0"/>
            </a:br>
            <a:r>
              <a:rPr lang="ru-RU" sz="2000" dirty="0"/>
              <a:t/>
            </a:r>
            <a:br>
              <a:rPr lang="ru-RU" sz="2000" dirty="0"/>
            </a:br>
            <a:r>
              <a:rPr lang="ru-RU" sz="2000" dirty="0" smtClean="0"/>
              <a:t>	</a:t>
            </a:r>
            <a:r>
              <a:rPr lang="ru-RU" sz="2200" dirty="0" smtClean="0"/>
              <a:t>Рассказ </a:t>
            </a:r>
            <a:r>
              <a:rPr lang="ru-RU" sz="2200" dirty="0"/>
              <a:t>ребёнку не читается, а может использоваться в качестве помощи в случае затруднений при составлении детского, авторского рассказа</a:t>
            </a:r>
            <a:r>
              <a:rPr lang="ru-RU" sz="2200" dirty="0" smtClean="0"/>
              <a:t>.</a:t>
            </a:r>
            <a:r>
              <a:rPr lang="ru-RU" sz="2200" dirty="0"/>
              <a:t/>
            </a:r>
            <a:br>
              <a:rPr lang="ru-RU" sz="2200" dirty="0"/>
            </a:br>
            <a:r>
              <a:rPr lang="ru-RU" sz="2200" dirty="0"/>
              <a:t>Стас и собака Сойка гуляли по аллее парка. Сойка увидела яркий цветок и побежала его нюхать. Собака носом коснулась цветка и он закачался. Из цветка вылетела маленькая пчёлка. Она собирала сладкий нектар</a:t>
            </a:r>
            <a:r>
              <a:rPr lang="ru-RU" sz="2200" dirty="0" smtClean="0"/>
              <a:t>.</a:t>
            </a:r>
          </a:p>
          <a:p>
            <a:pPr marL="0" indent="0">
              <a:buNone/>
            </a:pPr>
            <a:r>
              <a:rPr lang="ru-RU" sz="2200" dirty="0" smtClean="0"/>
              <a:t> </a:t>
            </a:r>
            <a:r>
              <a:rPr lang="ru-RU" sz="2200" dirty="0"/>
              <a:t>Пчелка разозлилась и укусила собаку за нос. У собаки распух нос, из глаз потекли слезы. Сойка опустила хвост. Стас забеспокоился. Он достал из сумки пластырь и заклеил им собаке нос. Боль успокоилась. Собака лизнула Стаса в щёку и завиляла хвостом. Друзья поспешили домой.</a:t>
            </a:r>
          </a:p>
          <a:p>
            <a:endParaRPr lang="ru-RU" sz="2000" dirty="0"/>
          </a:p>
        </p:txBody>
      </p:sp>
    </p:spTree>
    <p:extLst>
      <p:ext uri="{BB962C8B-B14F-4D97-AF65-F5344CB8AC3E}">
        <p14:creationId xmlns:p14="http://schemas.microsoft.com/office/powerpoint/2010/main" val="1928734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4925144"/>
          </a:xfrm>
        </p:spPr>
        <p:txBody>
          <a:bodyPr/>
          <a:lstStyle/>
          <a:p>
            <a:pPr marL="0" indent="0">
              <a:buNone/>
            </a:pPr>
            <a:r>
              <a:rPr lang="ru-RU" dirty="0" smtClean="0"/>
              <a:t>Жду </a:t>
            </a:r>
            <a:r>
              <a:rPr lang="ru-RU" dirty="0"/>
              <a:t>от вас серию фотографий, объединённых одним сюжетом с участием вашего ребенка (3-5), для составления рассказов. Ведь составлять рассказ из личного опыта всегда интереснее!</a:t>
            </a:r>
            <a:br>
              <a:rPr lang="ru-RU" dirty="0"/>
            </a:br>
            <a:r>
              <a:rPr lang="ru-RU" dirty="0" smtClean="0"/>
              <a:t> </a:t>
            </a:r>
          </a:p>
          <a:p>
            <a:pPr marL="0" indent="0" algn="ctr">
              <a:buNone/>
            </a:pPr>
            <a:r>
              <a:rPr lang="ru-RU" dirty="0" smtClean="0"/>
              <a:t>Благодарю </a:t>
            </a:r>
            <a:r>
              <a:rPr lang="ru-RU" dirty="0"/>
              <a:t>за сотрудничество!</a:t>
            </a:r>
          </a:p>
          <a:p>
            <a:pPr marL="0" indent="0" algn="r">
              <a:buNone/>
            </a:pPr>
            <a:endParaRPr lang="ru-RU" dirty="0" smtClean="0"/>
          </a:p>
          <a:p>
            <a:pPr marL="0" indent="0" algn="r">
              <a:buNone/>
            </a:pPr>
            <a:r>
              <a:rPr lang="ru-RU" dirty="0" smtClean="0"/>
              <a:t>Елена </a:t>
            </a:r>
            <a:r>
              <a:rPr lang="ru-RU" dirty="0"/>
              <a:t>Анатольевна.</a:t>
            </a:r>
          </a:p>
          <a:p>
            <a:endParaRPr lang="ru-RU" dirty="0"/>
          </a:p>
        </p:txBody>
      </p:sp>
    </p:spTree>
    <p:extLst>
      <p:ext uri="{BB962C8B-B14F-4D97-AF65-F5344CB8AC3E}">
        <p14:creationId xmlns:p14="http://schemas.microsoft.com/office/powerpoint/2010/main" val="2867959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buNone/>
            </a:pPr>
            <a:r>
              <a:rPr lang="en-US" sz="2400" dirty="0" smtClean="0"/>
              <a:t>	</a:t>
            </a:r>
            <a:r>
              <a:rPr lang="ru-RU" sz="2400" dirty="0" smtClean="0">
                <a:latin typeface="Times New Roman" panose="02020603050405020304" pitchFamily="18" charset="0"/>
                <a:cs typeface="Times New Roman" panose="02020603050405020304" pitchFamily="18" charset="0"/>
              </a:rPr>
              <a:t>Главной </a:t>
            </a:r>
            <a:r>
              <a:rPr lang="ru-RU" sz="2400" dirty="0">
                <a:latin typeface="Times New Roman" panose="02020603050405020304" pitchFamily="18" charset="0"/>
                <a:cs typeface="Times New Roman" panose="02020603050405020304" pitchFamily="18" charset="0"/>
              </a:rPr>
              <a:t>задачей развития связной речи ребёнка в старшем возрасте является совершенствование монологической речи. Эта задача решается через различные виды речевой деятельности, в том числе и через сочинение рассказов по серии сюжетных картин</a:t>
            </a:r>
            <a:r>
              <a:rPr lang="ru-RU"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Этот вид рассказывания способствует развитию логического   мышления,   развитию воображения, творческих способностей, эстетического вкуса, нравственных представлений. </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817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2400" dirty="0" smtClean="0"/>
              <a:t>	</a:t>
            </a: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работе  детского  сада мы  используем  </a:t>
            </a:r>
            <a:r>
              <a:rPr lang="ru-RU" sz="2400" dirty="0" err="1">
                <a:latin typeface="Times New Roman" panose="02020603050405020304" pitchFamily="18" charset="0"/>
                <a:cs typeface="Times New Roman" panose="02020603050405020304" pitchFamily="18" charset="0"/>
              </a:rPr>
              <a:t>раздичные</a:t>
            </a:r>
            <a:r>
              <a:rPr lang="ru-RU" sz="2400" dirty="0">
                <a:latin typeface="Times New Roman" panose="02020603050405020304" pitchFamily="18" charset="0"/>
                <a:cs typeface="Times New Roman" panose="02020603050405020304" pitchFamily="18" charset="0"/>
              </a:rPr>
              <a:t>  картинки ,  и  разнообразные приемы в работе с сериями сюжетных картинок, которые  способствуют повышению речевой активности детей. </a:t>
            </a:r>
          </a:p>
          <a:p>
            <a:pPr marL="0" indent="0">
              <a:buNone/>
            </a:pPr>
            <a:r>
              <a:rPr lang="ru-RU" sz="2400" dirty="0">
                <a:latin typeface="Times New Roman" panose="02020603050405020304" pitchFamily="18" charset="0"/>
                <a:cs typeface="Times New Roman" panose="02020603050405020304" pitchFamily="18" charset="0"/>
              </a:rPr>
              <a:t>         В процессе рассматривания картинок проводятся  упражнения, показывающие детям способы построения разных предложений и грамматические средства связи между частями высказывания, а также средства художественной выразительности, которые можно использовать в рассказе. </a:t>
            </a:r>
          </a:p>
          <a:p>
            <a:pPr marL="0" indent="0">
              <a:buNone/>
            </a:pPr>
            <a:endParaRPr lang="ru-RU" sz="2400" dirty="0"/>
          </a:p>
        </p:txBody>
      </p:sp>
    </p:spTree>
    <p:extLst>
      <p:ext uri="{BB962C8B-B14F-4D97-AF65-F5344CB8AC3E}">
        <p14:creationId xmlns:p14="http://schemas.microsoft.com/office/powerpoint/2010/main" val="3454718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24744"/>
            <a:ext cx="8229600" cy="1143000"/>
          </a:xfrm>
        </p:spPr>
        <p:txBody>
          <a:bodyPr/>
          <a:lstStyle/>
          <a:p>
            <a:r>
              <a:rPr lang="ru-RU" sz="2800" dirty="0"/>
              <a:t>Варианты предъявления картинок детям, каждый из которых решает свои </a:t>
            </a:r>
            <a:r>
              <a:rPr lang="ru-RU" sz="2800" dirty="0" smtClean="0"/>
              <a:t>задачи</a:t>
            </a:r>
            <a:r>
              <a:rPr lang="en-US" sz="2800" dirty="0" smtClean="0"/>
              <a:t>:</a:t>
            </a:r>
            <a:endParaRPr lang="ru-RU" sz="2800" dirty="0"/>
          </a:p>
        </p:txBody>
      </p:sp>
      <p:sp>
        <p:nvSpPr>
          <p:cNvPr id="3" name="Объект 2"/>
          <p:cNvSpPr>
            <a:spLocks noGrp="1"/>
          </p:cNvSpPr>
          <p:nvPr>
            <p:ph idx="1"/>
          </p:nvPr>
        </p:nvSpPr>
        <p:spPr>
          <a:xfrm>
            <a:off x="395536" y="1988840"/>
            <a:ext cx="8229600" cy="4525963"/>
          </a:xfrm>
        </p:spPr>
        <p:txBody>
          <a:bodyPr/>
          <a:lstStyle/>
          <a:p>
            <a:pPr algn="ctr">
              <a:buFont typeface="Wingdings" panose="05000000000000000000" pitchFamily="2" charset="2"/>
              <a:buChar char="Ø"/>
            </a:pPr>
            <a:r>
              <a:rPr lang="ru-RU" dirty="0" smtClean="0">
                <a:hlinkClick r:id="rId2" action="ppaction://hlinksldjump"/>
              </a:rPr>
              <a:t>Вариант 1</a:t>
            </a:r>
            <a:endParaRPr lang="ru-RU" dirty="0" smtClean="0"/>
          </a:p>
          <a:p>
            <a:pPr algn="ctr">
              <a:buFont typeface="Wingdings" panose="05000000000000000000" pitchFamily="2" charset="2"/>
              <a:buChar char="Ø"/>
            </a:pPr>
            <a:r>
              <a:rPr lang="ru-RU" dirty="0" smtClean="0">
                <a:hlinkClick r:id="rId3" action="ppaction://hlinksldjump"/>
              </a:rPr>
              <a:t>Вариант 2</a:t>
            </a:r>
            <a:endParaRPr lang="ru-RU" dirty="0" smtClean="0"/>
          </a:p>
          <a:p>
            <a:pPr algn="ctr">
              <a:buFont typeface="Wingdings" panose="05000000000000000000" pitchFamily="2" charset="2"/>
              <a:buChar char="Ø"/>
            </a:pPr>
            <a:r>
              <a:rPr lang="ru-RU" dirty="0" smtClean="0">
                <a:hlinkClick r:id="rId4" action="ppaction://hlinksldjump"/>
              </a:rPr>
              <a:t>Вариант 3 </a:t>
            </a:r>
            <a:endParaRPr lang="ru-RU" dirty="0" smtClean="0"/>
          </a:p>
          <a:p>
            <a:pPr algn="ctr">
              <a:buFont typeface="Wingdings" panose="05000000000000000000" pitchFamily="2" charset="2"/>
              <a:buChar char="Ø"/>
            </a:pPr>
            <a:r>
              <a:rPr lang="ru-RU" dirty="0" smtClean="0">
                <a:hlinkClick r:id="rId5" action="ppaction://hlinksldjump"/>
              </a:rPr>
              <a:t>Вариант 4</a:t>
            </a:r>
            <a:endParaRPr lang="ru-RU" dirty="0" smtClean="0"/>
          </a:p>
          <a:p>
            <a:pPr algn="ctr">
              <a:buFont typeface="Wingdings" panose="05000000000000000000" pitchFamily="2" charset="2"/>
              <a:buChar char="Ø"/>
            </a:pPr>
            <a:r>
              <a:rPr lang="ru-RU" dirty="0" smtClean="0">
                <a:hlinkClick r:id="rId6" action="ppaction://hlinksldjump"/>
              </a:rPr>
              <a:t>Вариант 5</a:t>
            </a:r>
            <a:endParaRPr lang="ru-RU" dirty="0" smtClean="0"/>
          </a:p>
          <a:p>
            <a:pPr algn="ctr">
              <a:buFont typeface="Wingdings" panose="05000000000000000000" pitchFamily="2" charset="2"/>
              <a:buChar char="Ø"/>
            </a:pPr>
            <a:r>
              <a:rPr lang="ru-RU" dirty="0" smtClean="0">
                <a:hlinkClick r:id="rId7" action="ppaction://hlinksldjump"/>
              </a:rPr>
              <a:t>Вариант 6</a:t>
            </a:r>
            <a:endParaRPr lang="ru-RU" dirty="0"/>
          </a:p>
        </p:txBody>
      </p:sp>
    </p:spTree>
    <p:extLst>
      <p:ext uri="{BB962C8B-B14F-4D97-AF65-F5344CB8AC3E}">
        <p14:creationId xmlns:p14="http://schemas.microsoft.com/office/powerpoint/2010/main" val="2776084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lstStyle/>
          <a:p>
            <a:pPr marL="0" indent="0" algn="ctr">
              <a:buNone/>
            </a:pPr>
            <a:r>
              <a:rPr lang="ru-RU" sz="2400" b="1" dirty="0" smtClean="0"/>
              <a:t>Вариант 1</a:t>
            </a:r>
            <a:endParaRPr lang="ru-RU" sz="2400" b="1" dirty="0"/>
          </a:p>
          <a:p>
            <a:pPr marL="0" indent="0" algn="just" defTabSz="542925">
              <a:buNone/>
              <a:tabLst>
                <a:tab pos="714375" algn="l"/>
              </a:tabLst>
            </a:pPr>
            <a:r>
              <a:rPr lang="ru-RU" sz="2400" dirty="0"/>
              <a:t> </a:t>
            </a:r>
            <a:r>
              <a:rPr lang="ru-RU" sz="2400" dirty="0" smtClean="0"/>
              <a:t>	Каждому </a:t>
            </a:r>
            <a:r>
              <a:rPr lang="ru-RU" sz="2400" dirty="0"/>
              <a:t>ребенку дается серия сюжетных картинок, предлагается разложить их в такой последовательности, чтобы получился рассказ. Затем воспитатель выставляет на доске незнакомый набор картинок, где заведомо нарушена последовательность. Дети отыскивают ошибку и исправляют ее. Далее они выполняют лексические, грамматические упражнения, придумывают рассказ по всем картинкам, дают ему название.</a:t>
            </a:r>
          </a:p>
          <a:p>
            <a:pPr marL="0" indent="0" algn="just">
              <a:buNone/>
            </a:pPr>
            <a:r>
              <a:rPr lang="ru-RU" sz="2400" dirty="0"/>
              <a:t> </a:t>
            </a:r>
            <a:r>
              <a:rPr lang="ru-RU" sz="2400" b="1" dirty="0">
                <a:solidFill>
                  <a:schemeClr val="bg2">
                    <a:lumMod val="10000"/>
                  </a:schemeClr>
                </a:solidFill>
              </a:rPr>
              <a:t>Цель:</a:t>
            </a:r>
            <a:r>
              <a:rPr lang="ru-RU" sz="2400" dirty="0"/>
              <a:t> учить выстраивать содержание картинок в логической последовательности, выявить умение строить связный рассказ по серии сюжетных картинок</a:t>
            </a:r>
          </a:p>
        </p:txBody>
      </p:sp>
      <p:sp>
        <p:nvSpPr>
          <p:cNvPr id="4" name="Управляющая кнопка: домой 3">
            <a:hlinkClick r:id="rId2" action="ppaction://hlinksldjump" highlightClick="1"/>
          </p:cNvPr>
          <p:cNvSpPr/>
          <p:nvPr/>
        </p:nvSpPr>
        <p:spPr>
          <a:xfrm>
            <a:off x="7761040" y="5661248"/>
            <a:ext cx="936104" cy="874637"/>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37876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8208912" cy="5616624"/>
          </a:xfrm>
        </p:spPr>
        <p:txBody>
          <a:bodyPr/>
          <a:lstStyle/>
          <a:p>
            <a:pPr marL="0" indent="0" algn="ctr">
              <a:buNone/>
            </a:pPr>
            <a:r>
              <a:rPr lang="ru-RU" sz="2150" b="1" dirty="0" smtClean="0"/>
              <a:t>Вариант 2</a:t>
            </a:r>
            <a:endParaRPr lang="ru-RU" sz="2150" b="1" dirty="0"/>
          </a:p>
          <a:p>
            <a:pPr marL="0" indent="0" algn="just" defTabSz="714375">
              <a:buNone/>
            </a:pPr>
            <a:r>
              <a:rPr lang="ru-RU" sz="2150" dirty="0"/>
              <a:t> </a:t>
            </a:r>
            <a:r>
              <a:rPr lang="ru-RU" sz="2150" dirty="0" smtClean="0"/>
              <a:t>	</a:t>
            </a:r>
            <a:r>
              <a:rPr lang="ru-RU" sz="2000" dirty="0" smtClean="0"/>
              <a:t>Вся </a:t>
            </a:r>
            <a:r>
              <a:rPr lang="ru-RU" sz="2000" dirty="0"/>
              <a:t>серия картинок выставляется на доске: первая картинка открыта, вторая, третья, четвертая картинки закрыты? но рассказыва­ют четверо детей (каждый ребенок встает перед своей картин­кой; начало рассказа известно, а продолжение и конец дети придумывают свои). После этого,  последовательно открывает­ся вторая картинка (снова рассказывают четверо, они уже ви­дят развитие сюжета, но пока не знают его до конца), за ней - третья (как и в предыдущий раз, рассказывает новая «коман­да») и, наконец, четвертая (открыты все картинки, дети их ви­дят и составляют новый рассказ (сказку)  Каждому варианту рассказов (и по закрытым и по открытым картинкам) детям предлагается дать название - лаконичное, точное, выразительное, выбирается самое удачное.</a:t>
            </a:r>
          </a:p>
          <a:p>
            <a:pPr marL="0" indent="0" algn="just">
              <a:buNone/>
            </a:pPr>
            <a:r>
              <a:rPr lang="ru-RU" sz="2000" dirty="0"/>
              <a:t>          </a:t>
            </a:r>
            <a:r>
              <a:rPr lang="ru-RU" sz="2000" b="1" dirty="0">
                <a:solidFill>
                  <a:schemeClr val="bg2">
                    <a:lumMod val="10000"/>
                  </a:schemeClr>
                </a:solidFill>
              </a:rPr>
              <a:t>Цель: </a:t>
            </a:r>
            <a:r>
              <a:rPr lang="ru-RU" sz="2000" dirty="0"/>
              <a:t>развитие воображения, умения предвидеть развитие сюжета, действий персонажей, учил подбирать наиболее точное название.</a:t>
            </a:r>
          </a:p>
          <a:p>
            <a:pPr marL="0" indent="0" algn="just">
              <a:buNone/>
            </a:pPr>
            <a:r>
              <a:rPr lang="ru-RU" sz="2150" dirty="0"/>
              <a:t> </a:t>
            </a:r>
          </a:p>
          <a:p>
            <a:pPr marL="0" indent="0" algn="just">
              <a:buNone/>
            </a:pPr>
            <a:endParaRPr lang="ru-RU" sz="500" dirty="0"/>
          </a:p>
        </p:txBody>
      </p:sp>
      <p:sp>
        <p:nvSpPr>
          <p:cNvPr id="4" name="Управляющая кнопка: домой 3">
            <a:hlinkClick r:id="rId2" action="ppaction://hlinksldjump" highlightClick="1"/>
          </p:cNvPr>
          <p:cNvSpPr/>
          <p:nvPr/>
        </p:nvSpPr>
        <p:spPr>
          <a:xfrm>
            <a:off x="7761040" y="5661248"/>
            <a:ext cx="936104" cy="874637"/>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6334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764704"/>
            <a:ext cx="8229600" cy="4525963"/>
          </a:xfrm>
        </p:spPr>
        <p:txBody>
          <a:bodyPr/>
          <a:lstStyle/>
          <a:p>
            <a:pPr marL="0" indent="0" algn="ctr">
              <a:buNone/>
            </a:pPr>
            <a:r>
              <a:rPr lang="ru-RU" sz="2100" b="1" dirty="0" smtClean="0"/>
              <a:t>Вариант 3</a:t>
            </a:r>
            <a:endParaRPr lang="ru-RU" sz="2100" b="1" dirty="0"/>
          </a:p>
          <a:p>
            <a:pPr marL="0" indent="0" algn="just" defTabSz="714375">
              <a:buNone/>
            </a:pPr>
            <a:r>
              <a:rPr lang="ru-RU" sz="2100" dirty="0"/>
              <a:t> </a:t>
            </a:r>
            <a:r>
              <a:rPr lang="ru-RU" sz="2100" dirty="0" smtClean="0"/>
              <a:t>	На </a:t>
            </a:r>
            <a:r>
              <a:rPr lang="ru-RU" sz="2100" dirty="0"/>
              <a:t>доске выставляется серия из четырех картинок: три первые закрыты, последняя открыта. Детям задавали вопрос: "Как вы думаете, что здесь могло произойти? Попробуйте составить рассказ, когда вы знаете, чем закончились события". Один ребенок рассказывает по такому расположению, затем открывается первая картинка. Теперь детям знакомы все герои рассказа, снова придумывается рассказ. После этого открываются все картинки, дети составляют  команду и рассказывают вчетвером, давая название рассказу, выбирая лучшее.</a:t>
            </a:r>
          </a:p>
          <a:p>
            <a:pPr marL="0" indent="0" algn="just">
              <a:buNone/>
            </a:pPr>
            <a:r>
              <a:rPr lang="ru-RU" sz="2100" dirty="0"/>
              <a:t>          Такой вариант закрепляет представление детей о композиции (детям известен конец рассказа, а начало и середину они придумывают самостоятельно, не видя персонажей на закрытых картинках). </a:t>
            </a:r>
          </a:p>
          <a:p>
            <a:pPr marL="0" indent="0" algn="just">
              <a:buNone/>
            </a:pPr>
            <a:r>
              <a:rPr lang="ru-RU" sz="2100" b="1" dirty="0">
                <a:solidFill>
                  <a:schemeClr val="bg2">
                    <a:lumMod val="10000"/>
                  </a:schemeClr>
                </a:solidFill>
              </a:rPr>
              <a:t>          Цель:</a:t>
            </a:r>
            <a:r>
              <a:rPr lang="ru-RU" sz="2100" dirty="0"/>
              <a:t> развитие воображения, логики мышления, умения предвидеть </a:t>
            </a:r>
            <a:r>
              <a:rPr lang="ru-RU" sz="2100" dirty="0" smtClean="0"/>
              <a:t>сюжет</a:t>
            </a:r>
            <a:endParaRPr lang="ru-RU" sz="2100" dirty="0"/>
          </a:p>
        </p:txBody>
      </p:sp>
      <p:sp>
        <p:nvSpPr>
          <p:cNvPr id="4" name="Управляющая кнопка: домой 3">
            <a:hlinkClick r:id="rId2" action="ppaction://hlinksldjump" highlightClick="1"/>
          </p:cNvPr>
          <p:cNvSpPr/>
          <p:nvPr/>
        </p:nvSpPr>
        <p:spPr>
          <a:xfrm>
            <a:off x="7812360" y="5805264"/>
            <a:ext cx="884784" cy="730621"/>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98238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052736"/>
            <a:ext cx="8229600" cy="4525963"/>
          </a:xfrm>
        </p:spPr>
        <p:txBody>
          <a:bodyPr/>
          <a:lstStyle/>
          <a:p>
            <a:pPr marL="0" indent="0" algn="ctr">
              <a:buNone/>
            </a:pPr>
            <a:r>
              <a:rPr lang="ru-RU" sz="2400" b="1" dirty="0" smtClean="0"/>
              <a:t>Вариант 4</a:t>
            </a:r>
            <a:endParaRPr lang="ru-RU" sz="2400" b="1" dirty="0"/>
          </a:p>
          <a:p>
            <a:pPr marL="0" indent="0" algn="just" defTabSz="714375">
              <a:buNone/>
            </a:pPr>
            <a:r>
              <a:rPr lang="ru-RU" sz="2400" dirty="0" smtClean="0"/>
              <a:t>	Выставляется </a:t>
            </a:r>
            <a:r>
              <a:rPr lang="ru-RU" sz="2400" dirty="0"/>
              <a:t>серия из четырех картинок, открывается первая и четвертая картинки. Дети придумывают рассказ, дают ему название. Затем рассказ составляется группами по всем картинкам. Этот вариант закрепляет представление о композиции (известно начало и конец рассказа, дети предполагают, что может быть изображено в середине).</a:t>
            </a:r>
          </a:p>
          <a:p>
            <a:endParaRPr lang="ru-RU" dirty="0"/>
          </a:p>
        </p:txBody>
      </p:sp>
      <p:sp>
        <p:nvSpPr>
          <p:cNvPr id="4" name="Управляющая кнопка: домой 3">
            <a:hlinkClick r:id="rId2" action="ppaction://hlinksldjump" highlightClick="1"/>
          </p:cNvPr>
          <p:cNvSpPr/>
          <p:nvPr/>
        </p:nvSpPr>
        <p:spPr>
          <a:xfrm>
            <a:off x="7761040" y="5661248"/>
            <a:ext cx="936104" cy="874637"/>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94562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6632"/>
            <a:ext cx="8229600" cy="6264696"/>
          </a:xfrm>
        </p:spPr>
        <p:txBody>
          <a:bodyPr/>
          <a:lstStyle/>
          <a:p>
            <a:pPr marL="0" indent="0">
              <a:buNone/>
            </a:pPr>
            <a:endParaRPr lang="ru-RU" dirty="0"/>
          </a:p>
          <a:p>
            <a:pPr marL="0" lvl="0" indent="0" algn="ctr">
              <a:buNone/>
            </a:pPr>
            <a:r>
              <a:rPr lang="ru-RU" sz="2300" b="1" dirty="0" smtClean="0"/>
              <a:t>Вариант 5</a:t>
            </a:r>
            <a:endParaRPr lang="ru-RU" sz="2300" b="1" dirty="0"/>
          </a:p>
          <a:p>
            <a:pPr marL="0" indent="0" algn="just" defTabSz="714375">
              <a:buNone/>
            </a:pPr>
            <a:r>
              <a:rPr lang="ru-RU" sz="2300" dirty="0" smtClean="0"/>
              <a:t>	Воспитатель </a:t>
            </a:r>
            <a:r>
              <a:rPr lang="ru-RU" sz="2300" dirty="0"/>
              <a:t>показывает детям одну картинку из серии (любую).  Дети рассматривают ее, затем один ребенок придумывает  рассказ по одной картинке. Задаются вопросы: "Может ли быть продолжение у этого рассказа? Каким оно может быть? Что может произойти с героями этого рассказа?" Затем на доске выставляется вся серия из пяти картинок, открытых через одну: 1, 3, 5.  Дети составляют рассказ по такому расположению (додумывают).  </a:t>
            </a:r>
            <a:r>
              <a:rPr lang="ru-RU" sz="2300" dirty="0" smtClean="0"/>
              <a:t>	Открывается </a:t>
            </a:r>
            <a:r>
              <a:rPr lang="ru-RU" sz="2300" dirty="0"/>
              <a:t>вторая картинка, снова дети рассказывают; наконец, открываются все картинки, и команда из пяти детей составляет новый рассказ.     Этот вариант позволяет опросить почти всех детей группы. </a:t>
            </a:r>
          </a:p>
          <a:p>
            <a:pPr marL="0" indent="0" algn="just">
              <a:buNone/>
            </a:pPr>
            <a:r>
              <a:rPr lang="ru-RU" sz="2300" dirty="0"/>
              <a:t> </a:t>
            </a:r>
            <a:r>
              <a:rPr lang="ru-RU" sz="2300" dirty="0" smtClean="0"/>
              <a:t>   </a:t>
            </a:r>
            <a:r>
              <a:rPr lang="ru-RU" sz="2300" b="1" dirty="0">
                <a:solidFill>
                  <a:schemeClr val="bg2">
                    <a:lumMod val="10000"/>
                  </a:schemeClr>
                </a:solidFill>
              </a:rPr>
              <a:t>Цель: </a:t>
            </a:r>
            <a:r>
              <a:rPr lang="ru-RU" sz="2300" dirty="0"/>
              <a:t>развитие воображения, умения предвидеть развитие сюжета.</a:t>
            </a:r>
          </a:p>
          <a:p>
            <a:endParaRPr lang="ru-RU" sz="2400" dirty="0"/>
          </a:p>
        </p:txBody>
      </p:sp>
      <p:sp>
        <p:nvSpPr>
          <p:cNvPr id="4" name="Управляющая кнопка: домой 3">
            <a:hlinkClick r:id="rId3" action="ppaction://hlinksldjump" highlightClick="1"/>
          </p:cNvPr>
          <p:cNvSpPr/>
          <p:nvPr/>
        </p:nvSpPr>
        <p:spPr>
          <a:xfrm>
            <a:off x="7761040" y="5661248"/>
            <a:ext cx="936104" cy="874637"/>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6653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Другая 5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6128"/>
      </a:hlink>
      <a:folHlink>
        <a:srgbClr val="4F612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152</Words>
  <Application>Microsoft Office PowerPoint</Application>
  <PresentationFormat>Экран (4:3)</PresentationFormat>
  <Paragraphs>62</Paragraphs>
  <Slides>19</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Monotype Corsiva</vt:lpstr>
      <vt:lpstr>Times New Roman</vt:lpstr>
      <vt:lpstr>Wingdings</vt:lpstr>
      <vt:lpstr>1_Тема Office</vt:lpstr>
      <vt:lpstr>Презентация PowerPoint</vt:lpstr>
      <vt:lpstr>Презентация PowerPoint</vt:lpstr>
      <vt:lpstr>Презентация PowerPoint</vt:lpstr>
      <vt:lpstr>Варианты предъявления картинок детям, каждый из которых решает свои задачи: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Последовательность работы  с серией картинок:  </vt:lpstr>
      <vt:lpstr>Презентация PowerPoint</vt:lpstr>
      <vt:lpstr>Презентация PowerPoint</vt:lpstr>
      <vt:lpstr>Составление рассказа по серии картинок «Неудачная прогулка»</vt:lpstr>
      <vt:lpstr>Презентация PowerPoint</vt:lpstr>
      <vt:lpstr>Ответить на вопросы: </vt:lpstr>
      <vt:lpstr>Составить рассказ.</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Цветочный рай</dc:title>
  <dc:creator>Фокина Лидия Петровна</dc:creator>
  <cp:keywords>Шаблон презентации</cp:keywords>
  <cp:lastModifiedBy>Пользователь Windows</cp:lastModifiedBy>
  <cp:revision>30</cp:revision>
  <dcterms:created xsi:type="dcterms:W3CDTF">2014-07-06T18:18:01Z</dcterms:created>
  <dcterms:modified xsi:type="dcterms:W3CDTF">2019-03-16T15:42:19Z</dcterms:modified>
</cp:coreProperties>
</file>