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EF5C1-1F9F-4FC2-92F6-AA8C6E21497C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FEEAA-7F14-48C0-8E58-A97466046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0F91A-EFCB-40AC-9653-2ED0552AC1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500063"/>
            <a:ext cx="8072437" cy="9286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Готовность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к школе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50" y="1785938"/>
            <a:ext cx="5072063" cy="4572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</a:rPr>
              <a:t>Психологическая готовность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i="1" dirty="0" smtClean="0">
                <a:solidFill>
                  <a:srgbClr val="0070C0"/>
                </a:solidFill>
              </a:rPr>
              <a:t>Интеллектуальная, мотивационная, волевая, коммуникативная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</a:rPr>
              <a:t>Физическая готовность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	</a:t>
            </a:r>
            <a:r>
              <a:rPr lang="ru-RU" sz="2400" i="1" dirty="0" smtClean="0">
                <a:solidFill>
                  <a:srgbClr val="0070C0"/>
                </a:solidFill>
              </a:rPr>
              <a:t>Здоровье, моторика рук, движения, возраст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i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</a:rPr>
              <a:t>Специальная готовность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i="1" dirty="0" smtClean="0">
                <a:solidFill>
                  <a:srgbClr val="0070C0"/>
                </a:solidFill>
              </a:rPr>
              <a:t>Чтение, счет, учебные умения</a:t>
            </a:r>
            <a:endParaRPr lang="ru-RU" dirty="0"/>
          </a:p>
        </p:txBody>
      </p:sp>
      <p:pic>
        <p:nvPicPr>
          <p:cNvPr id="8196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785938"/>
            <a:ext cx="3286125" cy="4286250"/>
          </a:xfrm>
          <a:prstGeom prst="rect">
            <a:avLst/>
          </a:prstGeom>
          <a:noFill/>
          <a:ln w="9525">
            <a:solidFill>
              <a:srgbClr val="FFFF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571500"/>
            <a:ext cx="7643812" cy="100012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0000"/>
                </a:solidFill>
              </a:rPr>
              <a:t>Высокая мотивационная     готовность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63" y="2000250"/>
            <a:ext cx="4714875" cy="37861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   </a:t>
            </a:r>
            <a:r>
              <a:rPr lang="ru-RU" sz="2000" b="1" dirty="0" smtClean="0">
                <a:solidFill>
                  <a:srgbClr val="C00000"/>
                </a:solidFill>
              </a:rPr>
              <a:t>Наличие у ребенка познавательных интересов: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 smtClean="0"/>
              <a:t>любит книги;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 smtClean="0"/>
              <a:t>любит решать задачки и кроссворды и др. интеллектуальные задания;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 smtClean="0"/>
              <a:t>любознателен;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 smtClean="0"/>
              <a:t> задает много вопросов.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 smtClean="0"/>
          </a:p>
        </p:txBody>
      </p:sp>
      <p:pic>
        <p:nvPicPr>
          <p:cNvPr id="12292" name="Содержимое 4" descr="1222791427_c4103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57813" y="1785938"/>
            <a:ext cx="3333750" cy="45005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714375"/>
            <a:ext cx="7926387" cy="15001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Эмоционально-волевая </a:t>
            </a:r>
            <a:r>
              <a:rPr lang="ru-RU" sz="2400" i="1" dirty="0" smtClean="0">
                <a:solidFill>
                  <a:srgbClr val="C00000"/>
                </a:solidFill>
              </a:rPr>
              <a:t>готовность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571750"/>
            <a:ext cx="5214937" cy="371475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Умение сознательно подчинять свои действия правилу.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Умение внимательно слушать говорящего и точно выполнять задания.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Arial" charset="0"/>
              </a:rPr>
              <a:t>Способность делать не только то, что хочу, но и то, что надо, не бояться трудностей, разрешать их самостоятельно.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Способность управлять своими эмоциями и поведением.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/>
          </a:p>
        </p:txBody>
      </p:sp>
      <p:pic>
        <p:nvPicPr>
          <p:cNvPr id="10244" name="Рисунок 3" descr="1222791425_c412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2428875"/>
            <a:ext cx="24193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500063"/>
            <a:ext cx="7429500" cy="1000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     </a:t>
            </a:r>
            <a:r>
              <a:rPr lang="ru-RU" sz="2800" dirty="0" smtClean="0">
                <a:solidFill>
                  <a:srgbClr val="C00000"/>
                </a:solidFill>
              </a:rPr>
              <a:t>Коммуникативная готовность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8" y="1714500"/>
            <a:ext cx="4786312" cy="450056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Это умение ребенка строить свои взаимоотношение с другими людьми: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 smtClean="0"/>
              <a:t>играть и общаться с другими ребятами;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 smtClean="0"/>
              <a:t>быть включенным в детский коллектив и уметь жить по его законам;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 smtClean="0"/>
              <a:t>общаться со взрослыми людьми, соблюдая правила культурного обращения;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 smtClean="0"/>
              <a:t>доброжелательность и отсутствие агрессивности.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0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0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</p:txBody>
      </p:sp>
      <p:pic>
        <p:nvPicPr>
          <p:cNvPr id="11268" name="Рисунок 3" descr="1222791382_c412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928813"/>
            <a:ext cx="30099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533400"/>
            <a:ext cx="7439025" cy="7524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C00000"/>
                </a:solidFill>
              </a:rPr>
              <a:t>Готовы ли родители к школе?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00438" y="1571625"/>
            <a:ext cx="5010150" cy="471487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17463" marR="0" eaLnBrk="1" hangingPunct="1">
              <a:spcBef>
                <a:spcPct val="0"/>
              </a:spcBef>
              <a:defRPr/>
            </a:pPr>
            <a:r>
              <a:rPr lang="ru-RU" sz="1800" smtClean="0"/>
              <a:t> </a:t>
            </a:r>
          </a:p>
          <a:p>
            <a:pPr marL="17463" marR="0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smtClean="0"/>
              <a:t>Жертвовать своим личным временем  и некоторыми привычками.</a:t>
            </a:r>
          </a:p>
          <a:p>
            <a:pPr marL="17463" marR="0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smtClean="0"/>
              <a:t> Сдерживать свои эмоции.</a:t>
            </a:r>
          </a:p>
          <a:p>
            <a:pPr marL="17463" marR="0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smtClean="0"/>
              <a:t> Не кричать, не унижать и не обижать.</a:t>
            </a:r>
          </a:p>
          <a:p>
            <a:pPr marL="17463" marR="0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smtClean="0"/>
              <a:t> Не сравнивать своего ребенка с другими детьми.</a:t>
            </a:r>
          </a:p>
          <a:p>
            <a:pPr marL="17463" marR="0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smtClean="0"/>
              <a:t> Не наказывать ребенка без причины.</a:t>
            </a:r>
          </a:p>
          <a:p>
            <a:pPr marL="17463" marR="0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smtClean="0"/>
              <a:t> Всегда встречать ребенка из школы с улыбкой.</a:t>
            </a:r>
          </a:p>
          <a:p>
            <a:pPr marL="17463" marR="0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smtClean="0"/>
              <a:t> Быть щедрым на похвалу за достигнутые результаты.</a:t>
            </a:r>
          </a:p>
          <a:p>
            <a:pPr marL="17463" marR="0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endParaRPr lang="ru-RU" sz="2000" smtClean="0"/>
          </a:p>
        </p:txBody>
      </p:sp>
      <p:pic>
        <p:nvPicPr>
          <p:cNvPr id="7172" name="Содержимое 8" descr="5972282e64cbt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1714500"/>
            <a:ext cx="2714625" cy="4071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714375"/>
            <a:ext cx="7358062" cy="12144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	</a:t>
            </a:r>
            <a:r>
              <a:rPr lang="ru-RU" i="1" dirty="0" smtClean="0">
                <a:solidFill>
                  <a:srgbClr val="C00000"/>
                </a:solidFill>
              </a:rPr>
              <a:t>Спасибо за внимание!</a:t>
            </a: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25603" name="Содержимое 4" descr="8c2e29e827a6t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71750" y="2286000"/>
            <a:ext cx="3643313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75" y="500063"/>
            <a:ext cx="7429500" cy="8572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C00000"/>
                </a:solidFill>
              </a:rPr>
              <a:t/>
            </a:r>
            <a:br>
              <a:rPr lang="ru-RU" sz="2400" i="1" dirty="0" smtClean="0">
                <a:solidFill>
                  <a:srgbClr val="C00000"/>
                </a:solidFill>
              </a:rPr>
            </a:br>
            <a:r>
              <a:rPr lang="ru-RU" sz="2700" i="1" dirty="0" smtClean="0">
                <a:solidFill>
                  <a:srgbClr val="C00000"/>
                </a:solidFill>
              </a:rPr>
              <a:t>Интеллектуальная</a:t>
            </a:r>
            <a:r>
              <a:rPr lang="ru-RU" sz="2400" i="1" dirty="0" smtClean="0">
                <a:solidFill>
                  <a:srgbClr val="C00000"/>
                </a:solidFill>
              </a:rPr>
              <a:t> готовность</a:t>
            </a:r>
            <a:br>
              <a:rPr lang="ru-RU" sz="2400" i="1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143375" y="1571625"/>
            <a:ext cx="4429125" cy="49291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b="1" i="1" dirty="0" smtClean="0">
              <a:solidFill>
                <a:srgbClr val="C00000"/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Ориентировка ребенка в окружающем.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Запас знаний, усвоенных в системе.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Желание узнавать новое, любознательность.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Развитие образных представлений.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Развитие речи и мышления в соответствии с возрастной нормой.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Смысловое запоминание.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9220" name="Содержимое 6" descr="1221463800_0lik_ru_otr_01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1643063"/>
            <a:ext cx="3371850" cy="4572000"/>
          </a:xfrm>
          <a:solidFill>
            <a:srgbClr val="F3EADE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 rot="10800000" flipV="1">
            <a:off x="642938" y="1428750"/>
            <a:ext cx="3929062" cy="450056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Внимание: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выполнять задания , не отвлекаясь в    течении 25 минут;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 удерживать в поле зрения 6-7 предметов;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 находить 10 отличий между предметами;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выполнять самостоятельно задания по образцу.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13315" name="Рисунок 7" descr="6566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1357313"/>
            <a:ext cx="2786063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0800000" flipV="1">
            <a:off x="650875" y="382588"/>
            <a:ext cx="3438525" cy="1216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>
                <a:solidFill>
                  <a:srgbClr val="002060"/>
                </a:solidFill>
                <a:effectLst/>
              </a:rPr>
              <a:t>Уровень развития ВПФ:</a:t>
            </a:r>
            <a:r>
              <a:rPr lang="ru-RU" sz="180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1800" dirty="0" smtClean="0">
                <a:solidFill>
                  <a:srgbClr val="002060"/>
                </a:solidFill>
                <a:effectLst/>
              </a:rPr>
            </a:br>
            <a:endParaRPr lang="ru-RU" sz="180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 rot="10800000" flipV="1">
            <a:off x="642938" y="1428750"/>
            <a:ext cx="3929062" cy="450056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Мышление: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определять последовательность событий;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находить и объяснять отличия между предметами и явлениями;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находить из 4 предметов лишний, объяснять свой выбор;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складывать резную картинку.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14339" name="Рисунок 7" descr="6566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1357313"/>
            <a:ext cx="2786063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0800000" flipV="1">
            <a:off x="650875" y="382588"/>
            <a:ext cx="3438525" cy="1216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>
                <a:solidFill>
                  <a:srgbClr val="002060"/>
                </a:solidFill>
                <a:effectLst/>
              </a:rPr>
              <a:t>Уровень развития ВПФ</a:t>
            </a:r>
            <a:r>
              <a:rPr lang="ru-RU" sz="180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1800" dirty="0" smtClean="0">
                <a:solidFill>
                  <a:srgbClr val="002060"/>
                </a:solidFill>
                <a:effectLst/>
              </a:rPr>
            </a:br>
            <a:endParaRPr lang="ru-RU" sz="180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 rot="10800000" flipV="1">
            <a:off x="642938" y="1428750"/>
            <a:ext cx="3929062" cy="450056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Память: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-запоминать 10-12 картинок в течении 1-2 минуты;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- рассказывать наизусть несколько стихотворений;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-пересказать близко к тексту прочитанное произведение;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- сравнить 2 изображения предмета по памяти.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15363" name="Рисунок 7" descr="6566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1357313"/>
            <a:ext cx="2786063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0800000" flipV="1">
            <a:off x="650875" y="382588"/>
            <a:ext cx="3438525" cy="1216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>
                <a:solidFill>
                  <a:srgbClr val="002060"/>
                </a:solidFill>
                <a:effectLst/>
              </a:rPr>
              <a:t>Уровень развития ВПФ</a:t>
            </a:r>
            <a:r>
              <a:rPr lang="ru-RU" sz="180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1800" dirty="0" smtClean="0">
                <a:solidFill>
                  <a:srgbClr val="002060"/>
                </a:solidFill>
                <a:effectLst/>
              </a:rPr>
            </a:br>
            <a:endParaRPr lang="ru-RU" sz="180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00063" y="1857375"/>
            <a:ext cx="4714875" cy="4572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«Я» (имя, фамилия, пол, возраст, место проживания).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Моя семья (Ф. И. О. родителей, состав семьи, профессии).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Окружающий мир (животные и растения, времена года и явления природы, люди и техника и т. д.) 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6387" name="Заголовок 8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0688" y="244475"/>
            <a:ext cx="8223250" cy="1444625"/>
          </a:xfrm>
        </p:spPr>
      </p:pic>
      <p:pic>
        <p:nvPicPr>
          <p:cNvPr id="16388" name="Рисунок 7" descr="6566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2071688"/>
            <a:ext cx="2786062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388" y="1481138"/>
            <a:ext cx="5472112" cy="480536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  <a:defRPr/>
            </a:pPr>
            <a:endParaRPr lang="ru-RU" sz="200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ru-RU" sz="2400" smtClean="0">
                <a:solidFill>
                  <a:srgbClr val="000000"/>
                </a:solidFill>
              </a:rPr>
              <a:t>Числовая последовательность в пределах 20.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000000"/>
                </a:solidFill>
              </a:rPr>
              <a:t>Сложение и вычитание в пределах 10.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000000"/>
                </a:solidFill>
              </a:rPr>
              <a:t>Понятие «больше – меньше».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000000"/>
                </a:solidFill>
              </a:rPr>
              <a:t>Основные геометрические фигуры.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000000"/>
                </a:solidFill>
              </a:rPr>
              <a:t>Ориентировка в пространстве.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000000"/>
                </a:solidFill>
              </a:rPr>
              <a:t>Измерение предметов при помощи линейки.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000000"/>
                </a:solidFill>
              </a:rPr>
              <a:t>Цвета и их оттенки.</a:t>
            </a:r>
          </a:p>
          <a:p>
            <a:pPr eaLnBrk="1" hangingPunct="1">
              <a:defRPr/>
            </a:pPr>
            <a:endParaRPr lang="ru-RU" sz="240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ru-RU" sz="2000" smtClean="0">
              <a:solidFill>
                <a:srgbClr val="000000"/>
              </a:solidFill>
            </a:endParaRPr>
          </a:p>
        </p:txBody>
      </p:sp>
      <p:pic>
        <p:nvPicPr>
          <p:cNvPr id="17411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0525" y="244475"/>
            <a:ext cx="8393113" cy="1071563"/>
          </a:xfrm>
        </p:spPr>
      </p:pic>
      <p:pic>
        <p:nvPicPr>
          <p:cNvPr id="17412" name="Рисунок 3" descr="978594743343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500188"/>
            <a:ext cx="2928938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38"/>
            <a:ext cx="4829175" cy="4429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/>
              <a:t>Умение составлять рассказ по картинке.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/>
              <a:t>Пересказывать содержание известной сказки.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/>
              <a:t>Рассказывать связные истории из своей жизни.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/>
              <a:t>Рассуждать.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/>
              <a:t>А вот  умение бегло читать или писать письменными буквами – совершенно не обязательно!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400" dirty="0"/>
          </a:p>
        </p:txBody>
      </p:sp>
      <p:pic>
        <p:nvPicPr>
          <p:cNvPr id="18435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7825" y="231775"/>
            <a:ext cx="8553450" cy="1304925"/>
          </a:xfrm>
        </p:spPr>
      </p:pic>
      <p:pic>
        <p:nvPicPr>
          <p:cNvPr id="18436" name="Рисунок 3" descr="978594743344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2428875"/>
            <a:ext cx="3071813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5" descr="3532_russian_schools_0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59261">
            <a:off x="5722938" y="431800"/>
            <a:ext cx="28575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785938"/>
            <a:ext cx="5357812" cy="46434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000" dirty="0" smtClean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Ребенку важно научиться владеть собственными пальчиками – ведь теперь он будет учиться писать.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0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/>
              <a:t>Поэтому ему нужно уметь: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/>
              <a:t>правильно держать ручку;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/>
              <a:t>пользоваться ножницами;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/>
              <a:t>рисовать и лепить;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/>
              <a:t>обводить контуры и заштриховывать фигуры.</a:t>
            </a:r>
            <a:endParaRPr lang="ru-RU" sz="2400" dirty="0"/>
          </a:p>
        </p:txBody>
      </p:sp>
      <p:pic>
        <p:nvPicPr>
          <p:cNvPr id="19459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0363" y="255588"/>
            <a:ext cx="8393112" cy="1274762"/>
          </a:xfrm>
        </p:spPr>
      </p:pic>
      <p:pic>
        <p:nvPicPr>
          <p:cNvPr id="19460" name="Рисунок 3" descr="1232699973_1_2.jpg"/>
          <p:cNvPicPr>
            <a:picLocks noChangeAspect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5929313" y="2286000"/>
            <a:ext cx="292893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4" descr="big_school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0"/>
            <a:ext cx="18383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466</Words>
  <PresentationFormat>Экран (4:3)</PresentationFormat>
  <Paragraphs>99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Готовность к школе</vt:lpstr>
      <vt:lpstr> Интеллектуальная готовность </vt:lpstr>
      <vt:lpstr>Уровень развития ВПФ: </vt:lpstr>
      <vt:lpstr>Уровень развития ВПФ </vt:lpstr>
      <vt:lpstr>Уровень развития ВПФ </vt:lpstr>
      <vt:lpstr>Слайд 6</vt:lpstr>
      <vt:lpstr>Слайд 7</vt:lpstr>
      <vt:lpstr>Слайд 8</vt:lpstr>
      <vt:lpstr>Слайд 9</vt:lpstr>
      <vt:lpstr>Высокая мотивационная     готовность</vt:lpstr>
      <vt:lpstr>Эмоционально-волевая готовность</vt:lpstr>
      <vt:lpstr>     Коммуникативная готовность</vt:lpstr>
      <vt:lpstr> Готовы ли родители к школе?</vt:lpstr>
      <vt:lpstr>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Готовность к школе</dc:title>
  <dc:creator>ПСИХОЛОГ</dc:creator>
  <cp:lastModifiedBy>ПСИХОЛОГ</cp:lastModifiedBy>
  <cp:revision>4</cp:revision>
  <dcterms:created xsi:type="dcterms:W3CDTF">2020-10-06T05:20:31Z</dcterms:created>
  <dcterms:modified xsi:type="dcterms:W3CDTF">2020-10-07T02:15:22Z</dcterms:modified>
</cp:coreProperties>
</file>