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0" r:id="rId4"/>
    <p:sldId id="258" r:id="rId5"/>
    <p:sldId id="287" r:id="rId6"/>
    <p:sldId id="259" r:id="rId7"/>
    <p:sldId id="281" r:id="rId8"/>
    <p:sldId id="266" r:id="rId9"/>
    <p:sldId id="261" r:id="rId10"/>
    <p:sldId id="283" r:id="rId11"/>
    <p:sldId id="262" r:id="rId12"/>
    <p:sldId id="285" r:id="rId13"/>
    <p:sldId id="286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>
        <p:scale>
          <a:sx n="81" d="100"/>
          <a:sy n="81" d="100"/>
        </p:scale>
        <p:origin x="-20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5918-90BB-4505-9D80-CEA2617A8F4A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2064-A790-48C5-A4A1-9BDADC623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763745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3068960"/>
            <a:ext cx="5001791" cy="3534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48872" cy="24036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музыкальной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предметно-развивающей среды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группах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861048"/>
            <a:ext cx="3272408" cy="79208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консультация 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для воспитателей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3284984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музыкальном уголке должны лежать игрушечные </a:t>
            </a:r>
            <a:r>
              <a:rPr lang="ru-RU" sz="2400" b="1" dirty="0" smtClean="0"/>
              <a:t>музыкальные инструменты: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барабан,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дудочка,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миниатюрное пианино,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металлофон,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также музыкальные игрушки.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В углу лучше поставить </a:t>
            </a:r>
            <a:r>
              <a:rPr lang="ru-RU" sz="2400" b="1" dirty="0" smtClean="0"/>
              <a:t>магнитофон,</a:t>
            </a:r>
            <a:r>
              <a:rPr lang="ru-RU" sz="2400" dirty="0" smtClean="0"/>
              <a:t>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  <a:endParaRPr lang="ru-RU" sz="2400" dirty="0"/>
          </a:p>
        </p:txBody>
      </p:sp>
      <p:pic>
        <p:nvPicPr>
          <p:cNvPr id="8" name="Рисунок 7" descr="72d34851d31df0b30c3ded7066c4dc51.jpg.jpg"/>
          <p:cNvPicPr>
            <a:picLocks noChangeAspect="1"/>
          </p:cNvPicPr>
          <p:nvPr/>
        </p:nvPicPr>
        <p:blipFill>
          <a:blip r:embed="rId2" cstate="email">
            <a:lum bright="18000"/>
          </a:blip>
          <a:stretch>
            <a:fillRect/>
          </a:stretch>
        </p:blipFill>
        <p:spPr>
          <a:xfrm>
            <a:off x="179512" y="1844824"/>
            <a:ext cx="3623149" cy="48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uzikaa-115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188640"/>
            <a:ext cx="1701189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339752" y="260648"/>
            <a:ext cx="63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Обычно на стенах музыкального уголка вывешивают стенды. </a:t>
            </a:r>
          </a:p>
          <a:p>
            <a:pPr lvl="0"/>
            <a:r>
              <a:rPr lang="ru-RU" sz="2400" dirty="0" smtClean="0"/>
              <a:t>На них закрепляются: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фотографии детских выступлений,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портреты композиторов,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красочные плакаты,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картинки с музыкальными инструментами.</a:t>
            </a:r>
          </a:p>
        </p:txBody>
      </p:sp>
      <p:pic>
        <p:nvPicPr>
          <p:cNvPr id="12" name="Рисунок 11" descr="Toy-Accordion_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4509120"/>
            <a:ext cx="2471351" cy="1728192"/>
          </a:xfrm>
          <a:prstGeom prst="rect">
            <a:avLst/>
          </a:prstGeom>
        </p:spPr>
      </p:pic>
      <p:pic>
        <p:nvPicPr>
          <p:cNvPr id="13" name="Рисунок 12" descr="1304443717_195354921_1--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36912"/>
            <a:ext cx="1714500" cy="1800225"/>
          </a:xfrm>
          <a:prstGeom prst="rect">
            <a:avLst/>
          </a:prstGeom>
        </p:spPr>
      </p:pic>
      <p:pic>
        <p:nvPicPr>
          <p:cNvPr id="15" name="Рисунок 14" descr="image04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8304" y="3284984"/>
            <a:ext cx="1596035" cy="3284984"/>
          </a:xfrm>
          <a:prstGeom prst="rect">
            <a:avLst/>
          </a:prstGeom>
        </p:spPr>
      </p:pic>
      <p:pic>
        <p:nvPicPr>
          <p:cNvPr id="16" name="Рисунок 15" descr="img3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068960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a58d4644f92af025850301c1e42386.jp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578909" y="0"/>
            <a:ext cx="9722909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692696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 для творческих сюжетно-ролевых игр: </a:t>
            </a:r>
          </a:p>
          <a:p>
            <a:pPr lvl="0"/>
            <a:r>
              <a:rPr lang="ru-RU" dirty="0" smtClean="0"/>
              <a:t>мягкие игрушки </a:t>
            </a:r>
          </a:p>
          <a:p>
            <a:pPr lvl="0"/>
            <a:r>
              <a:rPr lang="ru-RU" dirty="0" smtClean="0"/>
              <a:t>мягкие музыкальные игрушки;</a:t>
            </a:r>
          </a:p>
          <a:p>
            <a:r>
              <a:rPr lang="ru-RU" dirty="0" smtClean="0"/>
              <a:t>куклы -  неваляшки, </a:t>
            </a:r>
          </a:p>
          <a:p>
            <a:r>
              <a:rPr lang="ru-RU" dirty="0" smtClean="0"/>
              <a:t>образные музыкальные «поющие» или </a:t>
            </a:r>
          </a:p>
          <a:p>
            <a:r>
              <a:rPr lang="ru-RU" dirty="0" smtClean="0"/>
              <a:t>«танцующие» игрушки</a:t>
            </a:r>
            <a:endParaRPr lang="ru-RU" dirty="0"/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124744"/>
            <a:ext cx="190500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85393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МУЗЫКАЛЬНЫХ УГОЛКАХ ДОЛЖНЫ НАХОДИТЬСЯ 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57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052736"/>
            <a:ext cx="962025" cy="1428750"/>
          </a:xfrm>
          <a:prstGeom prst="rect">
            <a:avLst/>
          </a:prstGeom>
        </p:spPr>
      </p:pic>
      <p:pic>
        <p:nvPicPr>
          <p:cNvPr id="16386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1296144" cy="1565536"/>
          </a:xfrm>
          <a:prstGeom prst="rect">
            <a:avLst/>
          </a:prstGeom>
          <a:noFill/>
        </p:spPr>
      </p:pic>
      <p:pic>
        <p:nvPicPr>
          <p:cNvPr id="1638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052736"/>
            <a:ext cx="1111949" cy="12764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068960"/>
            <a:ext cx="2365077" cy="1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4581128"/>
            <a:ext cx="24204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3968" y="2996952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5736" y="4581128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Образные пособия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AutoNum type="arabicParenR"/>
            </a:pPr>
            <a:r>
              <a:rPr lang="ru-RU" sz="2000" dirty="0" smtClean="0"/>
              <a:t>Портреты композиторов (произведения которого дети поют или слушают)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hayasanews.com/wp-content/uploads/2012/04/34bec4b8d5c018df5f9b3b3880969d04133516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268760"/>
            <a:ext cx="1800200" cy="24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6651" y="1268760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1520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П.И.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Д.Б.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Прокофьев С.С.</a:t>
            </a:r>
            <a:endParaRPr lang="ru-RU" sz="1400" b="1" dirty="0"/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51621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Рахманинов С.В.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770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 2) Иллюстрации - пособия типа «Лото»: карточки </a:t>
            </a:r>
          </a:p>
          <a:p>
            <a:pPr lvl="0">
              <a:buNone/>
            </a:pPr>
            <a:r>
              <a:rPr lang="ru-RU" dirty="0" smtClean="0"/>
              <a:t>с нарисованными или наклеенными на них картинками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96136" y="4005064"/>
            <a:ext cx="3024336" cy="25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719265"/>
            <a:ext cx="3312368" cy="18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620688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Книжки-малютки «Мы поем»,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Музыкальные картинки к песням, которые могут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быть выполнены в виде большого альбома или отдельные красочные иллюстрации,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Иллюстрации по теме «Времена года»,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Иллюстрации музыкальных инструментов,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Картинки с  изображением животных поющих, танцующих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или играющих на музыкальных инструментах,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Альбомы «Мы рисуем песенку»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Альбомы для рассматривания: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«Симфонический оркестр»,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«Народные инструменты»,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«Танцы народов мира»,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Графическое пособие «Эмоции»</a:t>
            </a:r>
            <a:endParaRPr lang="ru-RU" dirty="0"/>
          </a:p>
        </p:txBody>
      </p:sp>
      <p:pic>
        <p:nvPicPr>
          <p:cNvPr id="12290" name="Picture 2" descr="http://img1.liveinternet.ru/images/attach/c/8/104/763/104763797_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581128"/>
            <a:ext cx="2952328" cy="2086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05273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2996952"/>
            <a:ext cx="2357454" cy="163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4623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Всевозможные  картинки: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m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4869160"/>
            <a:ext cx="23398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AutoShape 4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81128"/>
            <a:ext cx="3098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озвученные детские музыкальные игрушки  и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Озвученные музыкальные инструменты и игрушки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97152"/>
            <a:ext cx="2664296" cy="1512168"/>
          </a:xfrm>
          <a:prstGeom prst="rect">
            <a:avLst/>
          </a:prstGeom>
        </p:spPr>
      </p:pic>
      <p:pic>
        <p:nvPicPr>
          <p:cNvPr id="10" name="Рисунок 9" descr="57941_66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1029" y="4836790"/>
            <a:ext cx="1252971" cy="2021210"/>
          </a:xfrm>
          <a:prstGeom prst="rect">
            <a:avLst/>
          </a:prstGeom>
        </p:spPr>
      </p:pic>
      <p:pic>
        <p:nvPicPr>
          <p:cNvPr id="11266" name="Picture 2" descr="http://drumsound.net/img/sna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614326"/>
            <a:ext cx="2489076" cy="2243674"/>
          </a:xfrm>
          <a:prstGeom prst="rect">
            <a:avLst/>
          </a:prstGeom>
          <a:noFill/>
        </p:spPr>
      </p:pic>
      <p:pic>
        <p:nvPicPr>
          <p:cNvPr id="11268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268760"/>
            <a:ext cx="2880320" cy="1226803"/>
          </a:xfrm>
          <a:prstGeom prst="rect">
            <a:avLst/>
          </a:prstGeom>
          <a:noFill/>
        </p:spPr>
      </p:pic>
      <p:pic>
        <p:nvPicPr>
          <p:cNvPr id="13" name="Рисунок 12" descr="dsc_25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060848"/>
            <a:ext cx="2809875" cy="2809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со звуком неопределённый высот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игрушки-инструменты, издающие только один 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фиксированной мелодией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диатоническими и хроматическими звукорядом для творческого </a:t>
            </a:r>
            <a:r>
              <a:rPr lang="ru-RU" dirty="0" err="1" smtClean="0"/>
              <a:t>музицирования</a:t>
            </a:r>
            <a:endParaRPr lang="ru-RU" dirty="0" smtClean="0"/>
          </a:p>
        </p:txBody>
      </p:sp>
      <p:pic>
        <p:nvPicPr>
          <p:cNvPr id="11270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2762672" cy="1844887"/>
          </a:xfrm>
          <a:prstGeom prst="rect">
            <a:avLst/>
          </a:prstGeom>
          <a:noFill/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 cstate="email">
            <a:lum bright="8000"/>
          </a:blip>
          <a:srcRect/>
          <a:stretch>
            <a:fillRect/>
          </a:stretch>
        </p:blipFill>
        <p:spPr bwMode="auto">
          <a:xfrm>
            <a:off x="3491880" y="643148"/>
            <a:ext cx="2592288" cy="19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13727475_large_0_f9f13_169a404b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00192" y="548680"/>
            <a:ext cx="2664296" cy="19488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Желательно в каждой группе иметь магнитофон и оформить  фонотеку дисков с музыкальным репертуаром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39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Технические средства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5471_html_1a08662c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64904"/>
            <a:ext cx="2230984" cy="3233081"/>
          </a:xfrm>
          <a:prstGeom prst="rect">
            <a:avLst/>
          </a:prstGeom>
        </p:spPr>
      </p:pic>
      <p:pic>
        <p:nvPicPr>
          <p:cNvPr id="9218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268760"/>
            <a:ext cx="4288013" cy="2622849"/>
          </a:xfrm>
          <a:prstGeom prst="rect">
            <a:avLst/>
          </a:prstGeom>
          <a:noFill/>
        </p:spPr>
      </p:pic>
      <p:sp>
        <p:nvSpPr>
          <p:cNvPr id="9220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077072"/>
            <a:ext cx="2767658" cy="2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77072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roduct.TEQUAL118.vid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412776"/>
            <a:ext cx="1428750" cy="990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728" y="1412776"/>
            <a:ext cx="1368152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24744"/>
            <a:ext cx="1536215" cy="14763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АТРИБУТЫ </a:t>
            </a:r>
            <a:r>
              <a:rPr lang="ru-RU" sz="2800" dirty="0" smtClean="0"/>
              <a:t>к подвижным музыкальным играм и  для детского танцевального творчества</a:t>
            </a:r>
            <a:endParaRPr lang="ru-RU" sz="2800" dirty="0"/>
          </a:p>
        </p:txBody>
      </p:sp>
      <p:pic>
        <p:nvPicPr>
          <p:cNvPr id="8194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8"/>
            <a:ext cx="3456384" cy="2407125"/>
          </a:xfrm>
          <a:prstGeom prst="rect">
            <a:avLst/>
          </a:prstGeom>
          <a:noFill/>
        </p:spPr>
      </p:pic>
      <p:pic>
        <p:nvPicPr>
          <p:cNvPr id="8196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800200" cy="4752528"/>
          </a:xfrm>
          <a:prstGeom prst="rect">
            <a:avLst/>
          </a:prstGeom>
          <a:noFill/>
        </p:spPr>
      </p:pic>
      <p:pic>
        <p:nvPicPr>
          <p:cNvPr id="81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914525" cy="1914525"/>
          </a:xfrm>
          <a:prstGeom prst="rect">
            <a:avLst/>
          </a:prstGeom>
          <a:noFill/>
        </p:spPr>
      </p:pic>
      <p:pic>
        <p:nvPicPr>
          <p:cNvPr id="8200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4248472" cy="31637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зыкальный уголок.jpg"/>
          <p:cNvPicPr>
            <a:picLocks noChangeAspect="1"/>
          </p:cNvPicPr>
          <p:nvPr/>
        </p:nvPicPr>
        <p:blipFill>
          <a:blip r:embed="rId2" cstate="email">
            <a:lum bright="19000"/>
          </a:blip>
          <a:stretch>
            <a:fillRect/>
          </a:stretch>
        </p:blipFill>
        <p:spPr>
          <a:xfrm>
            <a:off x="5220072" y="642918"/>
            <a:ext cx="3784415" cy="560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85728"/>
            <a:ext cx="464347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озможность самостоятельно играть,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экспериментировать с музыкальными игрушками, свободно заниматься творческим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специальной предметно-развивающей среды.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творческого начала детей во многом зависит от оборудования и его привлекательности.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404664"/>
            <a:ext cx="1598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Театры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cs typeface="Times New Roman" pitchFamily="18" charset="0"/>
              </a:rPr>
              <a:t>Виды  театров: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Театр картинок (</a:t>
            </a:r>
            <a:r>
              <a:rPr lang="ru-RU" sz="2400" dirty="0" err="1" smtClean="0">
                <a:cs typeface="Times New Roman" pitchFamily="18" charset="0"/>
              </a:rPr>
              <a:t>Фланелеграф</a:t>
            </a:r>
            <a:r>
              <a:rPr lang="ru-RU" sz="2400" dirty="0" smtClean="0">
                <a:cs typeface="Times New Roman" pitchFamily="18" charset="0"/>
              </a:rPr>
              <a:t>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Пальчиковый театр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sz="2400" dirty="0" smtClean="0">
                <a:cs typeface="Times New Roman" pitchFamily="18" charset="0"/>
              </a:rPr>
              <a:t>Кукольный театр</a:t>
            </a:r>
          </a:p>
        </p:txBody>
      </p:sp>
      <p:pic>
        <p:nvPicPr>
          <p:cNvPr id="10" name="Рисунок 9" descr="Kukolnii teatr derevjnniid17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0"/>
            <a:ext cx="3617540" cy="3573016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420888"/>
            <a:ext cx="3062740" cy="2088232"/>
          </a:xfrm>
          <a:prstGeom prst="rect">
            <a:avLst/>
          </a:prstGeom>
        </p:spPr>
      </p:pic>
      <p:pic>
        <p:nvPicPr>
          <p:cNvPr id="7170" name="Picture 2" descr="http://otlichniktk.ru/uploads/product/11469/palchikovyj_teatr_teremo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09120"/>
            <a:ext cx="2195736" cy="2182013"/>
          </a:xfrm>
          <a:prstGeom prst="rect">
            <a:avLst/>
          </a:prstGeom>
          <a:noFill/>
        </p:spPr>
      </p:pic>
      <p:pic>
        <p:nvPicPr>
          <p:cNvPr id="14" name="Рисунок 13" descr="420054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789040"/>
            <a:ext cx="4681728" cy="28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скачанные файлы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3928" y="188640"/>
            <a:ext cx="2243486" cy="15841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РОЛЬ ВОСПИТАТЕЛЯ </a:t>
            </a:r>
            <a:r>
              <a:rPr lang="ru-RU" sz="2400" dirty="0" smtClean="0">
                <a:cs typeface="Times New Roman" pitchFamily="18" charset="0"/>
              </a:rPr>
              <a:t>– побуждать детей применять навыки, полученные на музыкальных занятиях в повседневной жизни детского сада.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Станет ли эта среда развивающей, захочет и сможет ли ребёнок освоить её в своей деятельности зависит: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>
                <a:cs typeface="Times New Roman" pitchFamily="18" charset="0"/>
              </a:rPr>
              <a:t>от компетентности взрослого,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>
                <a:cs typeface="Times New Roman" pitchFamily="18" charset="0"/>
              </a:rPr>
              <a:t>его доброжелательности,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>
                <a:cs typeface="Times New Roman" pitchFamily="18" charset="0"/>
              </a:rPr>
              <a:t>заинтересованного отношения к детям,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Ребёнок и взрослый 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действуют вместе –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им обоим должно быть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комфортно в музыкальной среде.</a:t>
            </a:r>
          </a:p>
        </p:txBody>
      </p:sp>
      <p:pic>
        <p:nvPicPr>
          <p:cNvPr id="6146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8729" y="2924944"/>
            <a:ext cx="4805271" cy="38024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34076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</a:rPr>
              <a:t>С П А С И Б О!</a:t>
            </a:r>
            <a:endParaRPr lang="ru-RU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МЛАДШИЕ 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Ванька – </a:t>
            </a:r>
            <a:r>
              <a:rPr lang="ru-RU" sz="1400" dirty="0" err="1" smtClean="0"/>
              <a:t>встанька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«поющие» или «танцующие» игрушки (петушок, котик, зайка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инструменты с фиксированным звуком — органчики, шарманки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Шумовые инструменты: погремушки, колокольчики, бубен, барабан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Неозвученные</a:t>
            </a:r>
            <a:r>
              <a:rPr lang="ru-RU" sz="1400" dirty="0" smtClean="0"/>
              <a:t> бутафорские музыкальные инструментов (гармошки, дудочки, балалайки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Атрибуты к музыкальным подвижным играм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Ширма настольная с перчаточными игрушками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Магнитофон и набор программных аудиозаписей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0968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</a:p>
          <a:p>
            <a:pPr marL="342900" indent="-342900"/>
            <a:r>
              <a:rPr lang="ru-RU" sz="1400" dirty="0" smtClean="0"/>
              <a:t>Целесообразно пособия, атрибуты и музыкальные инструменты оставить   с младшей группы                     и добавить:</a:t>
            </a:r>
          </a:p>
          <a:p>
            <a:pPr marL="342900" indent="-342900"/>
            <a:r>
              <a:rPr lang="ru-RU" sz="1400" dirty="0" smtClean="0"/>
              <a:t>1.     Металлофон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Шумовые инструменты для детского оркестра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Книжки «Наши песни» (каждая книжка иллюстрирует знакомую детям песню)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err="1" smtClean="0"/>
              <a:t>Фланелеграф</a:t>
            </a:r>
            <a:r>
              <a:rPr lang="ru-RU" sz="1400" dirty="0" smtClean="0"/>
              <a:t> или магнитная доска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Музыкально-дидактические игры: «Музыкальные инструменты», «Звонкие ладошки», «Ритмические палочки»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Атрибуты к подвижным музыкальным играм:  «Кошка и котята», «Заинька», «Зайцы и медведь», «Лётчики»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Ширма настольная и набор игрушек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Магнитофон и набор программных аудиозаписей</a:t>
            </a: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9518" y="0"/>
            <a:ext cx="1514482" cy="1484784"/>
          </a:xfrm>
          <a:prstGeom prst="rect">
            <a:avLst/>
          </a:prstGeom>
        </p:spPr>
      </p:pic>
      <p:pic>
        <p:nvPicPr>
          <p:cNvPr id="5" name="Рисунок 4" descr="0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3068960"/>
            <a:ext cx="1400156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marL="342900" indent="-342900"/>
            <a:r>
              <a:rPr lang="ru-RU" sz="1400" dirty="0" smtClean="0"/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Погремушки, бубны, барабаны, треугольники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игрушки-инструменты с хроматическим и диатоническим звуком </a:t>
            </a:r>
          </a:p>
          <a:p>
            <a:pPr marL="342900" indent="-342900"/>
            <a:r>
              <a:rPr lang="ru-RU" sz="1400" dirty="0" smtClean="0"/>
              <a:t>         (металлофон, пианино, баян, аккордеон, флейта)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Иллюстрации по теме: «Времена года»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Музыкальные игрушки-самоделки (Дети с удовольствием примут участие</a:t>
            </a:r>
          </a:p>
          <a:p>
            <a:pPr marL="342900" indent="-342900"/>
            <a:r>
              <a:rPr lang="ru-RU" sz="1400" dirty="0" smtClean="0"/>
              <a:t>         в изготовление инструментов для шумового оркестра)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к подвижным играм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Рисунки детей к песенкам и знакомым музыкальным произведениям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Настольная ширма и ширма по росту детей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Музыкальные лесенки пятиступенчатая и </a:t>
            </a:r>
            <a:r>
              <a:rPr lang="ru-RU" sz="1400" dirty="0" err="1" smtClean="0"/>
              <a:t>семиступенчатая</a:t>
            </a:r>
            <a:endParaRPr lang="ru-RU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717032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</a:t>
            </a:r>
          </a:p>
          <a:p>
            <a:pPr marL="342900" indent="-342900"/>
            <a:r>
              <a:rPr lang="ru-RU" sz="1400" dirty="0" smtClean="0"/>
              <a:t>Дополнительно к материалу, использованному в старшей группе, добавляется: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инструменты: маракасы, бубны, арфа, детское пианино, </a:t>
            </a:r>
          </a:p>
          <a:p>
            <a:pPr marL="342900" indent="-342900"/>
            <a:r>
              <a:rPr lang="ru-RU" sz="1400" dirty="0" smtClean="0"/>
              <a:t>         металлофон, колокольчики, треугольники, флейты, барабаны.</a:t>
            </a:r>
          </a:p>
          <a:p>
            <a:pPr marL="342900" indent="-342900"/>
            <a:r>
              <a:rPr lang="ru-RU" sz="1400" dirty="0" smtClean="0"/>
              <a:t>2.      Портреты композиторов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dirty="0" smtClean="0"/>
              <a:t>Папки-альбомы: «Мы рисуем песенку» с рисунками детей, в которых они </a:t>
            </a:r>
          </a:p>
          <a:p>
            <a:pPr marL="342900" indent="-342900"/>
            <a:r>
              <a:rPr lang="ru-RU" sz="1400" dirty="0" smtClean="0"/>
              <a:t>         отображают эмоции и чувства о прослушанных музыкальных произведениях </a:t>
            </a:r>
          </a:p>
          <a:p>
            <a:pPr marL="342900" indent="-342900"/>
            <a:r>
              <a:rPr lang="ru-RU" sz="1400" dirty="0" smtClean="0"/>
              <a:t>         и полюбившихся песнях</a:t>
            </a:r>
          </a:p>
          <a:p>
            <a:pPr marL="342900" indent="-342900"/>
            <a:r>
              <a:rPr lang="ru-RU" sz="1400" dirty="0" smtClean="0"/>
              <a:t>4.     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Наглядные пособия: «Симфонический оркестр», "Народные инструменты»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Самодельные инструменты для шумового оркестра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Музыкально-дидактические игры</a:t>
            </a:r>
          </a:p>
        </p:txBody>
      </p:sp>
      <p:pic>
        <p:nvPicPr>
          <p:cNvPr id="8" name="Рисунок 7" descr="two-girl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5108" y="3645024"/>
            <a:ext cx="1748892" cy="1656184"/>
          </a:xfrm>
          <a:prstGeom prst="rect">
            <a:avLst/>
          </a:prstGeom>
        </p:spPr>
      </p:pic>
      <p:pic>
        <p:nvPicPr>
          <p:cNvPr id="9" name="Рисунок 8" descr="4106161-thum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6296" y="692696"/>
            <a:ext cx="1717356" cy="13180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571480"/>
            <a:ext cx="75724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ФГОС развивающая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предметно-пространственная среда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должна быть: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содержательно-насыщенной;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трансформируемой;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полифункциональной;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вариативной;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доступной;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безопасной;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эстетично-привлекательной.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ea music clipart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856266" cy="1627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260648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МУЗЫКАЛЬНЫЙ УГОЛОК </a:t>
            </a:r>
            <a:r>
              <a:rPr lang="ru-RU" sz="2800" dirty="0" smtClean="0"/>
              <a:t>– это место, где дети познают музыку и её красоту.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</a:t>
            </a:r>
            <a:endParaRPr lang="ru-RU" dirty="0" smtClean="0"/>
          </a:p>
          <a:p>
            <a:r>
              <a:rPr lang="ru-RU" sz="2000" dirty="0" smtClean="0"/>
              <a:t>• Обеспечивать совместную музыкальную деятельность детей и</a:t>
            </a:r>
          </a:p>
          <a:p>
            <a:r>
              <a:rPr lang="ru-RU" sz="2000" dirty="0" smtClean="0"/>
              <a:t>взрослых. </a:t>
            </a:r>
          </a:p>
          <a:p>
            <a:r>
              <a:rPr lang="ru-RU" sz="2000" dirty="0" smtClean="0"/>
              <a:t>• Обеспечивать самостоятельную (индивидуальную и совместную)</a:t>
            </a:r>
          </a:p>
          <a:p>
            <a:r>
              <a:rPr lang="ru-RU" sz="2000" dirty="0" smtClean="0"/>
              <a:t>деятельность детей, возникающую по их желанию и интересам.</a:t>
            </a:r>
          </a:p>
          <a:p>
            <a:r>
              <a:rPr lang="ru-RU" sz="2000" dirty="0" smtClean="0"/>
              <a:t>• Способствовать получению и закреплению знаний о музыке.</a:t>
            </a:r>
          </a:p>
          <a:p>
            <a:r>
              <a:rPr lang="ru-RU" sz="2000" dirty="0" smtClean="0"/>
              <a:t>• Стимулировать развитие творческих способностей.</a:t>
            </a:r>
          </a:p>
          <a:p>
            <a:r>
              <a:rPr lang="ru-RU" sz="2000" dirty="0" smtClean="0"/>
              <a:t>• Развивать музыкальность, любознательность, стремление к</a:t>
            </a:r>
          </a:p>
          <a:p>
            <a:r>
              <a:rPr lang="ru-RU" sz="2000" dirty="0" smtClean="0"/>
              <a:t>экспериментированию.</a:t>
            </a:r>
          </a:p>
          <a:p>
            <a:r>
              <a:rPr lang="ru-RU" sz="2000" dirty="0" smtClean="0"/>
              <a:t>• Учитывать возрастные и индивидуальные особенности детей.</a:t>
            </a:r>
            <a:endParaRPr lang="ru-RU" sz="2000" dirty="0"/>
          </a:p>
        </p:txBody>
      </p:sp>
      <p:pic>
        <p:nvPicPr>
          <p:cNvPr id="12" name="Рисунок 11" descr="muzikaa-10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1704975" cy="1076325"/>
          </a:xfrm>
          <a:prstGeom prst="rect">
            <a:avLst/>
          </a:prstGeom>
        </p:spPr>
      </p:pic>
      <p:pic>
        <p:nvPicPr>
          <p:cNvPr id="13" name="Рисунок 12" descr="muzikaa-3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97152"/>
            <a:ext cx="1224136" cy="1728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ТРЕБОВАНИЯ К МУЗЫКАЛЬНОМУ УГОЛКУ: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Соответствие возрасту, требованиям Программы, ФГОС.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Рациональность расположения, доступность, подвижность.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фонотеки, </a:t>
            </a:r>
            <a:r>
              <a:rPr lang="ru-RU" sz="2000" dirty="0" err="1" smtClean="0"/>
              <a:t>аудиотеки</a:t>
            </a:r>
            <a:r>
              <a:rPr lang="ru-RU" sz="2000" dirty="0" smtClean="0"/>
              <a:t> с песнями, сказками, музыкой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атрибутов из бросового материала, нетрадиционного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детских музыкальных и шумовых инструментов.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Эстетика в оформлении оборудования и самого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/>
              <a:t>Креативность</a:t>
            </a:r>
            <a:r>
              <a:rPr lang="ru-RU" sz="2000" dirty="0" smtClean="0"/>
              <a:t> (творчество) педагогов в дизайне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Безопасность оборудования и материалов уголка музыкальной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и разнообразие иллюстративного материала по музыкальным произведениям;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портретов известных музыкантов в соответствии с программой;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02359"/>
            <a:ext cx="4896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Важно, </a:t>
            </a:r>
            <a:r>
              <a:rPr lang="ru-RU" sz="2800" dirty="0" smtClean="0"/>
              <a:t>чтобы музыкальный уголок находился: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в освещенном, легкодоступном для детей месте;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  <a:endParaRPr lang="ru-RU" sz="2800" dirty="0"/>
          </a:p>
        </p:txBody>
      </p:sp>
      <p:pic>
        <p:nvPicPr>
          <p:cNvPr id="6" name="Содержимое 3" descr="1801a18d87f6199093d482b0b230532e.jpg.jpg"/>
          <p:cNvPicPr>
            <a:picLocks noChangeAspect="1"/>
          </p:cNvPicPr>
          <p:nvPr/>
        </p:nvPicPr>
        <p:blipFill>
          <a:blip r:embed="rId2" cstate="email">
            <a:lum bright="13000" contrast="2000"/>
          </a:blip>
          <a:stretch>
            <a:fillRect/>
          </a:stretch>
        </p:blipFill>
        <p:spPr>
          <a:xfrm>
            <a:off x="4788024" y="548680"/>
            <a:ext cx="4140101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772816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Оборудование музыкального уголка разделяют на два уровня: </a:t>
            </a:r>
          </a:p>
          <a:p>
            <a:pPr algn="ctr"/>
            <a:r>
              <a:rPr lang="ru-RU" sz="2400" b="1" dirty="0" smtClean="0"/>
              <a:t>для воспитателя и для детей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верхнюю полку </a:t>
            </a:r>
            <a:r>
              <a:rPr lang="ru-RU" sz="2400" dirty="0" smtClean="0"/>
              <a:t>помещают инструменты, которые используются детьми </a:t>
            </a:r>
            <a:r>
              <a:rPr lang="ru-RU" sz="2400" dirty="0" err="1" smtClean="0"/>
              <a:t>дозированно</a:t>
            </a:r>
            <a:r>
              <a:rPr lang="ru-RU" sz="2400" dirty="0" smtClean="0"/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нижней полке </a:t>
            </a:r>
            <a:r>
              <a:rPr lang="ru-RU" sz="2400" dirty="0" smtClean="0"/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</p:txBody>
      </p:sp>
      <p:pic>
        <p:nvPicPr>
          <p:cNvPr id="6" name="Рисунок 5" descr="99f8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8136904" cy="19168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6084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Музыкальная предметная среда должна быть соответствовать глазу, действиям руки, росту ребенка.</a:t>
            </a:r>
          </a:p>
          <a:p>
            <a:pPr lvl="0">
              <a:buNone/>
            </a:pPr>
            <a:r>
              <a:rPr lang="ru-RU" sz="2400" b="1" dirty="0" smtClean="0"/>
              <a:t>В музыкальном уголке должны стоять: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шкаф,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полки для музыкальных пособий,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пару столов,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стулья для дидактических игр. </a:t>
            </a:r>
          </a:p>
          <a:p>
            <a:pPr lvl="0"/>
            <a:r>
              <a:rPr lang="ru-RU" sz="2400" b="1" dirty="0" smtClean="0"/>
              <a:t>Пособия развивающей среды должны быть: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эстетичны,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привлекательны,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просты в обращении,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вызывать желание действовать с ними.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При оформлении музыкального уголка нужно помнить о возрастных и индивидуальных возможностях детей.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Так, для детей 3-5 лет оформление лучше строить на </a:t>
            </a:r>
            <a:r>
              <a:rPr lang="ru-RU" sz="2400" b="1" dirty="0" smtClean="0"/>
              <a:t>сюжетной основе</a:t>
            </a:r>
            <a:r>
              <a:rPr lang="ru-RU" sz="2400" dirty="0" smtClean="0"/>
              <a:t>,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Для детей более старшего возраста – на </a:t>
            </a:r>
            <a:r>
              <a:rPr lang="ru-RU" sz="2400" b="1" dirty="0" smtClean="0"/>
              <a:t>дидактической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1359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Создание музыкальной  предметно-развивающей среды  в группах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уголок-оформление</dc:title>
  <dc:subject>музыкальное воспитание-выступление на РМО</dc:subject>
  <dc:creator>Сивоконь Ю.А.</dc:creator>
  <cp:lastModifiedBy>1981</cp:lastModifiedBy>
  <cp:revision>137</cp:revision>
  <dcterms:created xsi:type="dcterms:W3CDTF">2013-09-23T14:55:26Z</dcterms:created>
  <dcterms:modified xsi:type="dcterms:W3CDTF">2016-03-23T08:58:01Z</dcterms:modified>
  <cp:category>презентация</cp:category>
</cp:coreProperties>
</file>