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9" r:id="rId3"/>
    <p:sldId id="308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4" r:id="rId13"/>
    <p:sldId id="305" r:id="rId14"/>
    <p:sldId id="306" r:id="rId15"/>
    <p:sldId id="28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  <a:srgbClr val="6699FF"/>
    <a:srgbClr val="CCECFF"/>
    <a:srgbClr val="0000CC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 varScale="1">
        <p:scale>
          <a:sx n="110" d="100"/>
          <a:sy n="110" d="100"/>
        </p:scale>
        <p:origin x="-164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E891-3528-4BC1-BBA7-0D2F2C958048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436E-5F13-42C4-9653-C7DB26B08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E891-3528-4BC1-BBA7-0D2F2C958048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436E-5F13-42C4-9653-C7DB26B08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E891-3528-4BC1-BBA7-0D2F2C958048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436E-5F13-42C4-9653-C7DB26B08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E891-3528-4BC1-BBA7-0D2F2C958048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436E-5F13-42C4-9653-C7DB26B08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E891-3528-4BC1-BBA7-0D2F2C958048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436E-5F13-42C4-9653-C7DB26B08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E891-3528-4BC1-BBA7-0D2F2C958048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436E-5F13-42C4-9653-C7DB26B08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E891-3528-4BC1-BBA7-0D2F2C958048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436E-5F13-42C4-9653-C7DB26B08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E891-3528-4BC1-BBA7-0D2F2C958048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436E-5F13-42C4-9653-C7DB26B08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E891-3528-4BC1-BBA7-0D2F2C958048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436E-5F13-42C4-9653-C7DB26B08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E891-3528-4BC1-BBA7-0D2F2C958048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436E-5F13-42C4-9653-C7DB26B08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E891-3528-4BC1-BBA7-0D2F2C958048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436E-5F13-42C4-9653-C7DB26B08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8E891-3528-4BC1-BBA7-0D2F2C958048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1436E-5F13-42C4-9653-C7DB26B08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ikovala.site-fresh.ru/images/cms/data/sce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7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00692" y="188640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Театрализованная </a:t>
            </a:r>
            <a:r>
              <a:rPr lang="ru-RU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  <a:p>
            <a:pPr algn="ctr"/>
            <a:r>
              <a:rPr lang="ru-RU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ДОУ</a:t>
            </a:r>
          </a:p>
        </p:txBody>
      </p:sp>
      <p:pic>
        <p:nvPicPr>
          <p:cNvPr id="4" name="Picture 4" descr="http://www.uchportal.ru/_ld/618/502773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-211523"/>
            <a:ext cx="9258267" cy="70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60" y="1412776"/>
            <a:ext cx="8065021" cy="45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endParaRPr lang="ru-RU" sz="2800" kern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857232"/>
            <a:ext cx="457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Психолого-педагогическое значение театрализованной деятельности </a:t>
            </a:r>
            <a:endParaRPr lang="ru-RU" sz="4000" b="1" dirty="0">
              <a:ln w="11430"/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18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uchportal.ru/_ld/618/502773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-211524"/>
            <a:ext cx="9258267" cy="70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18482" y="476672"/>
            <a:ext cx="39276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  <a:t>Театр на перчатке</a:t>
            </a:r>
            <a:endParaRPr lang="ru-RU" sz="3200" dirty="0">
              <a:solidFill>
                <a:srgbClr val="8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1137" y="980728"/>
            <a:ext cx="849286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оказывает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потрясающее терапевтическое воздействие: помогает бороться с нарушениями речи, неврозами;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помогает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справиться с переживаниями, страхами;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перчаточная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кукла передает весь спектр эмоций, которые испытывают дети.</a:t>
            </a:r>
          </a:p>
        </p:txBody>
      </p:sp>
      <p:pic>
        <p:nvPicPr>
          <p:cNvPr id="11266" name="Picture 2" descr="http://site-273218.mozfiles.com/files/273218/fullsize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5652120" y="4077072"/>
            <a:ext cx="2736304" cy="24117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402709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uchportal.ru/_ld/618/502773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114267" y="-357214"/>
            <a:ext cx="9258267" cy="70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620688"/>
            <a:ext cx="4865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  <a:t>Театр кукол Би-ба-</a:t>
            </a:r>
            <a:r>
              <a:rPr lang="ru-RU" sz="3200" b="1" dirty="0" err="1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  <a:t>бо</a:t>
            </a:r>
            <a:endParaRPr lang="ru-RU" sz="3200" dirty="0">
              <a:solidFill>
                <a:srgbClr val="8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2669" y="1328574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Посредством куклы, одетой на руку, дети говорят о своих переживаниях, тревогах и радостях, поскольку полностью отождествляют </a:t>
            </a: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себя </a:t>
            </a:r>
          </a:p>
          <a:p>
            <a:pPr>
              <a:buFontTx/>
              <a:buNone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(свою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руку) с куклой.</a:t>
            </a:r>
          </a:p>
        </p:txBody>
      </p:sp>
      <p:pic>
        <p:nvPicPr>
          <p:cNvPr id="10242" name="Picture 2" descr="https://teatrgreen.ru/attachments/Image/hello_html_39de5365.png?template=generic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355976" y="2780928"/>
            <a:ext cx="4551379" cy="29680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33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20227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uchportal.ru/_ld/618/502773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108437" y="-211523"/>
            <a:ext cx="9258267" cy="70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620688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404664"/>
            <a:ext cx="5832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ru-RU" sz="3200" b="1" dirty="0" smtClean="0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  <a:t> Игра-драматизация</a:t>
            </a:r>
            <a:r>
              <a:rPr lang="ru-RU" sz="3200" b="1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3200" b="1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</a:br>
            <a:endParaRPr lang="ru-RU" sz="3200" dirty="0">
              <a:solidFill>
                <a:srgbClr val="8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908720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99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Самый «</a:t>
            </a:r>
            <a:r>
              <a:rPr lang="ru-RU" sz="2800" b="1" dirty="0" smtClean="0">
                <a:solidFill>
                  <a:srgbClr val="99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разговорный» вид </a:t>
            </a:r>
            <a:r>
              <a:rPr lang="ru-RU" sz="2800" b="1" dirty="0">
                <a:solidFill>
                  <a:srgbClr val="99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театрализованной</a:t>
            </a:r>
            <a:br>
              <a:rPr lang="ru-RU" sz="2800" b="1" dirty="0">
                <a:solidFill>
                  <a:srgbClr val="99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99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деятельности.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6240" y="2155226"/>
            <a:ext cx="8208912" cy="460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целостное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воздействие на личность ребенка: его раскрепощение, самостоятельное творчество, развитие ведущих психических процессов;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способствует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самопознанию и самовыражению личности;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создает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условия для социализации, усиливая адаптационные способности, корректирует коммуникативные качества, помогает осознанию чувства удовлетворения, радости, успешности.</a:t>
            </a:r>
          </a:p>
          <a:p>
            <a:pPr>
              <a:lnSpc>
                <a:spcPct val="90000"/>
              </a:lnSpc>
            </a:pPr>
            <a:endParaRPr lang="ru-RU" b="1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4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uchportal.ru/_ld/618/502773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-211524"/>
            <a:ext cx="9258267" cy="70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620688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92696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Ни один другой вид театрализованной деятельности  так не способствует развитию артистизма, выразительности движений и речи, как игра-драматизация</a:t>
            </a:r>
            <a:endParaRPr lang="ru-RU" sz="3200" dirty="0">
              <a:solidFill>
                <a:srgbClr val="800000"/>
              </a:solidFill>
              <a:latin typeface="Batang" pitchFamily="18" charset="-127"/>
              <a:ea typeface="Batang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5" name="Picture 12" descr="photo10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323528" y="3356992"/>
            <a:ext cx="3897822" cy="3102514"/>
          </a:xfrm>
          <a:prstGeom prst="rect">
            <a:avLst/>
          </a:prstGeom>
          <a:noFill/>
          <a:ln w="76200"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70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uchportal.ru/_ld/618/502773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43841" y="-428927"/>
            <a:ext cx="9258267" cy="70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620688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0916" y="328300"/>
            <a:ext cx="676875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Театрализованная </a:t>
            </a:r>
            <a:r>
              <a:rPr lang="ru-RU" sz="4000" b="1" dirty="0" smtClean="0">
                <a:solidFill>
                  <a:srgbClr val="80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деятельность-это…</a:t>
            </a:r>
          </a:p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не </a:t>
            </a:r>
            <a:r>
              <a:rPr lang="ru-RU" sz="4000" b="1" dirty="0">
                <a:solidFill>
                  <a:srgbClr val="A50021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просто игра!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413338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3600" b="1" i="1" dirty="0" smtClean="0">
                <a:solidFill>
                  <a:srgbClr val="99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Это </a:t>
            </a:r>
            <a:r>
              <a:rPr lang="ru-RU" sz="3600" b="1" i="1" dirty="0">
                <a:solidFill>
                  <a:srgbClr val="99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прекрасное средство для интенсивного развития </a:t>
            </a:r>
            <a:r>
              <a:rPr lang="ru-RU" sz="3600" b="1" i="1" dirty="0" smtClean="0">
                <a:solidFill>
                  <a:srgbClr val="99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воображения, речи </a:t>
            </a:r>
            <a:r>
              <a:rPr lang="ru-RU" sz="3600" b="1" i="1" dirty="0">
                <a:solidFill>
                  <a:srgbClr val="99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детей, </a:t>
            </a:r>
            <a:r>
              <a:rPr lang="ru-RU" sz="3600" b="1" i="1" dirty="0" smtClean="0">
                <a:solidFill>
                  <a:srgbClr val="99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развития </a:t>
            </a:r>
            <a:r>
              <a:rPr lang="ru-RU" sz="3600" b="1" i="1" dirty="0">
                <a:solidFill>
                  <a:srgbClr val="99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мышления, </a:t>
            </a:r>
            <a:r>
              <a:rPr lang="ru-RU" sz="3600" b="1" i="1" dirty="0" smtClean="0">
                <a:solidFill>
                  <a:srgbClr val="99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творческих </a:t>
            </a:r>
            <a:r>
              <a:rPr lang="ru-RU" sz="3600" b="1" i="1" dirty="0">
                <a:solidFill>
                  <a:srgbClr val="99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способностей.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134695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_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4k-high-detail-red-velvet-theater-curtain-opening-with-alpha-matte_n1-a0g3m__F00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1268760"/>
            <a:ext cx="7143750" cy="52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ikovala.site-fresh.ru/images/cms/data/sce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7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00692" y="188640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Театрализованная </a:t>
            </a:r>
            <a:r>
              <a:rPr lang="ru-RU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  <a:p>
            <a:pPr algn="ctr"/>
            <a:r>
              <a:rPr lang="ru-RU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ДОУ</a:t>
            </a:r>
          </a:p>
        </p:txBody>
      </p:sp>
      <p:pic>
        <p:nvPicPr>
          <p:cNvPr id="4" name="Picture 4" descr="http://www.uchportal.ru/_ld/618/502773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-211523"/>
            <a:ext cx="9258267" cy="70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60" y="1412776"/>
            <a:ext cx="8065021" cy="45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endParaRPr lang="ru-RU" sz="2800" kern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1142984"/>
            <a:ext cx="71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alt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Один из самых эффективных способов воздействия на детей, в котором наиболее полно и ярко проявляется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altLang="ru-RU" sz="36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принцип обучения </a:t>
            </a:r>
            <a:r>
              <a:rPr lang="ru-RU" alt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– </a:t>
            </a:r>
            <a:r>
              <a:rPr lang="ru-RU" altLang="ru-RU" sz="36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учить играя.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18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ikovala.site-fresh.ru/images/cms/data/sce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7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00692" y="188640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Театрализованная </a:t>
            </a:r>
            <a:r>
              <a:rPr lang="ru-RU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  <a:p>
            <a:pPr algn="ctr"/>
            <a:r>
              <a:rPr lang="ru-RU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ДОУ</a:t>
            </a:r>
          </a:p>
        </p:txBody>
      </p:sp>
      <p:pic>
        <p:nvPicPr>
          <p:cNvPr id="4" name="Picture 4" descr="http://www.uchportal.ru/_ld/618/502773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-211523"/>
            <a:ext cx="9258267" cy="70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19672" y="404664"/>
            <a:ext cx="61926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  <a:t>На что направлена театрализованная деятельность?</a:t>
            </a:r>
            <a:endParaRPr lang="ru-RU" sz="2800" dirty="0">
              <a:solidFill>
                <a:srgbClr val="8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60" y="1412776"/>
            <a:ext cx="8065021" cy="45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sz="2800" kern="0" dirty="0" smtClean="0">
                <a:solidFill>
                  <a:srgbClr val="663300"/>
                </a:solidFill>
                <a:effectLst/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На развитие у ее участников ощущений, чувств, эмоций;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sz="2800" kern="0" dirty="0" smtClean="0">
                <a:solidFill>
                  <a:srgbClr val="663300"/>
                </a:solidFill>
                <a:effectLst/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На развитие мышления, воображения, внимания, памяти;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sz="2800" kern="0" dirty="0" smtClean="0">
                <a:solidFill>
                  <a:srgbClr val="663300"/>
                </a:solidFill>
                <a:effectLst/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На развитие фантазии;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sz="2800" kern="0" dirty="0" smtClean="0">
                <a:solidFill>
                  <a:srgbClr val="663300"/>
                </a:solidFill>
                <a:effectLst/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На формирование волевых качеств;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sz="2800" kern="0" dirty="0" smtClean="0">
                <a:solidFill>
                  <a:srgbClr val="663300"/>
                </a:solidFill>
                <a:effectLst/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На развитие многих навыков и умений (речевых, коммуникативных, организаторских, двигательных и т.д.)</a:t>
            </a:r>
          </a:p>
          <a:p>
            <a:pPr algn="l"/>
            <a:endParaRPr lang="ru-RU" sz="2800" kern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18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uchportal.ru/_ld/618/502773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142852"/>
            <a:ext cx="9258267" cy="70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620688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80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Пальчиковый    театр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204864"/>
            <a:ext cx="64624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способствует </a:t>
            </a:r>
            <a:r>
              <a:rPr lang="ru-RU" sz="24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развитию речи, внимания, памяти;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формирует </a:t>
            </a:r>
            <a:r>
              <a:rPr lang="ru-RU" sz="24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пространственные представления;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развивает </a:t>
            </a:r>
            <a:r>
              <a:rPr lang="ru-RU" sz="24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ловкость, точность, </a:t>
            </a:r>
            <a:r>
              <a:rPr lang="ru-RU" sz="24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координацию </a:t>
            </a:r>
            <a:r>
              <a:rPr lang="ru-RU" sz="24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движений;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повышает </a:t>
            </a:r>
            <a:r>
              <a:rPr lang="ru-RU" sz="24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работоспособность, тонус коры головного мозга.</a:t>
            </a:r>
          </a:p>
        </p:txBody>
      </p:sp>
      <p:pic>
        <p:nvPicPr>
          <p:cNvPr id="3074" name="Picture 2" descr="http://img1.liveinternet.ru/images/attach/c/11/128/316/128316211_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465654">
            <a:off x="5964602" y="1967737"/>
            <a:ext cx="3040463" cy="226392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298547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uchportal.ru/_ld/618/502773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8134" y="-112132"/>
            <a:ext cx="9258267" cy="70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268760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dirty="0" smtClean="0">
                <a:solidFill>
                  <a:srgbClr val="80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Стимулирование </a:t>
            </a:r>
            <a:r>
              <a:rPr lang="ru-RU" sz="2800" b="1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кончиков пальцев, движение кистями </a:t>
            </a:r>
            <a:r>
              <a:rPr lang="ru-RU" sz="2800" b="1" dirty="0" smtClean="0">
                <a:solidFill>
                  <a:srgbClr val="80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рук ускоряют </a:t>
            </a:r>
            <a:r>
              <a:rPr lang="ru-RU" sz="2800" b="1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процесс речевого и умственного развития </a:t>
            </a:r>
          </a:p>
        </p:txBody>
      </p:sp>
      <p:pic>
        <p:nvPicPr>
          <p:cNvPr id="4" name="Picture 18" descr="2f42a6478b6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508104" y="3429000"/>
            <a:ext cx="3097360" cy="24538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33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1" descr="repka_finge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71600" y="3429000"/>
            <a:ext cx="2952328" cy="24538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33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17582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uchportal.ru/_ld/618/502773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8267" cy="70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7664" y="476672"/>
            <a:ext cx="59766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  <a:t>Театр картинок </a:t>
            </a:r>
            <a:endParaRPr lang="ru-RU" sz="3200" b="1" dirty="0" smtClean="0">
              <a:solidFill>
                <a:srgbClr val="800000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  <a:t>и </a:t>
            </a:r>
            <a:r>
              <a:rPr lang="ru-RU" sz="3200" b="1" dirty="0" err="1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  <a:t>фланелеграф</a:t>
            </a:r>
            <a:endParaRPr lang="ru-RU" sz="3200" dirty="0">
              <a:solidFill>
                <a:srgbClr val="8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56792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развивают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творческие способности;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содействуют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эстетическому воспитанию;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развивают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ловкость, умение управлять своими движениями, концентрировать внимание на одном виде деятельности.</a:t>
            </a:r>
          </a:p>
        </p:txBody>
      </p:sp>
      <p:pic>
        <p:nvPicPr>
          <p:cNvPr id="5" name="Picture 2" descr="http://teleporto.ru/images/detailed/7426/10116867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167971" y="4337720"/>
            <a:ext cx="3116706" cy="23316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408968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uchportal.ru/_ld/618/502773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13856" y="-121360"/>
            <a:ext cx="9258267" cy="70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7" descr="984124_44116nothumb500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5364088" y="3747931"/>
            <a:ext cx="3168352" cy="27363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172" name="Picture 4" descr="http://img0.liveinternet.ru/images/attach/c/0/118/924/118924082_large_HSDsarn9jIw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3096344" cy="27363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Прямоугольник 1"/>
          <p:cNvSpPr/>
          <p:nvPr/>
        </p:nvSpPr>
        <p:spPr>
          <a:xfrm>
            <a:off x="1115616" y="980728"/>
            <a:ext cx="763284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3200" b="1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Действуя с различными картинками, у ребенка развивается мелкая моторика рук, что способствует более успешному и эффективному развитию речи.</a:t>
            </a:r>
          </a:p>
          <a:p>
            <a:endParaRPr lang="ru-RU" b="1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52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uchportal.ru/_ld/618/502773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-211523"/>
            <a:ext cx="9258267" cy="70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11760" y="620688"/>
            <a:ext cx="45365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  <a:t>Вязаный театр</a:t>
            </a:r>
            <a:endParaRPr lang="ru-RU" sz="3600" dirty="0">
              <a:solidFill>
                <a:srgbClr val="8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412776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развивает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моторно-двигательную, зрительную, слуховую координацию;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формирует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творческие способности, артистизм;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обогащает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пассивный и активный </a:t>
            </a: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словарь.</a:t>
            </a:r>
            <a:endParaRPr lang="ru-RU" sz="2800" b="1" dirty="0">
              <a:solidFill>
                <a:srgbClr val="663300"/>
              </a:solidFill>
              <a:latin typeface="Batang" pitchFamily="18" charset="-127"/>
              <a:ea typeface="Batang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media.handsforyou.ru/product-photos/original/d/df/df52f4d84087cc110fd92a94072bd664.jpg?v=1343894764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2771800" y="3829505"/>
            <a:ext cx="3600400" cy="258076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33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364171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uchportal.ru/_ld/618/502773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13857" y="-211523"/>
            <a:ext cx="9258267" cy="70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4380" y="222037"/>
            <a:ext cx="420179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  <a:t>Конусный, </a:t>
            </a:r>
            <a:endParaRPr lang="ru-RU" sz="3200" b="1" dirty="0" smtClean="0">
              <a:solidFill>
                <a:srgbClr val="800000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  <a:t>настольный </a:t>
            </a:r>
            <a:r>
              <a:rPr lang="ru-RU" sz="3200" b="1" dirty="0">
                <a:solidFill>
                  <a:srgbClr val="800000"/>
                </a:solidFill>
                <a:latin typeface="Batang" pitchFamily="18" charset="-127"/>
                <a:ea typeface="Batang" pitchFamily="18" charset="-127"/>
              </a:rPr>
              <a:t>театр</a:t>
            </a:r>
            <a:endParaRPr lang="ru-RU" sz="3200" dirty="0">
              <a:solidFill>
                <a:srgbClr val="8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43842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помогает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учить детей координировать движения рук и глаз;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сопровождать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движения пальцев речью;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побуждает </a:t>
            </a:r>
            <a:r>
              <a:rPr lang="ru-RU" sz="2800" b="1" dirty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выражать свои эмоции посредством мимики и </a:t>
            </a:r>
            <a:r>
              <a:rPr lang="ru-RU" sz="2800" b="1" dirty="0" smtClean="0">
                <a:solidFill>
                  <a:srgbClr val="663300"/>
                </a:solidFill>
                <a:latin typeface="Batang" pitchFamily="18" charset="-127"/>
                <a:ea typeface="Batang" pitchFamily="18" charset="-127"/>
                <a:cs typeface="Times New Roman" panose="02020603050405020304" pitchFamily="18" charset="0"/>
              </a:rPr>
              <a:t>речи.</a:t>
            </a:r>
            <a:endParaRPr lang="ru-RU" sz="2800" dirty="0">
              <a:solidFill>
                <a:srgbClr val="663300"/>
              </a:solidFill>
              <a:latin typeface="Batang" pitchFamily="18" charset="-127"/>
              <a:ea typeface="Batang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12290" name="Picture 2" descr="http://www.ogeogr.ru/konsuletaciya-dlya-roditelej-teatralizovannaya-deyatelenoste-v/1158835_html_m33fbc34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987824" y="3789040"/>
            <a:ext cx="3707636" cy="27807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202115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396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ДОУ 15</dc:creator>
  <cp:lastModifiedBy>ПСИХОЛОГ</cp:lastModifiedBy>
  <cp:revision>98</cp:revision>
  <dcterms:created xsi:type="dcterms:W3CDTF">2018-03-27T08:26:13Z</dcterms:created>
  <dcterms:modified xsi:type="dcterms:W3CDTF">2021-12-27T07:57:12Z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4113140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