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0" r:id="rId7"/>
    <p:sldId id="257" r:id="rId8"/>
    <p:sldId id="261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6118448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44FA-98BC-45E4-A8D1-96C41ADEA47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8DBE-964C-43B4-86AF-A42126FDB87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11"/>
          <p:cNvGrpSpPr/>
          <p:nvPr/>
        </p:nvGrpSpPr>
        <p:grpSpPr>
          <a:xfrm>
            <a:off x="-180528" y="0"/>
            <a:ext cx="9505056" cy="6858000"/>
            <a:chOff x="-180528" y="0"/>
            <a:chExt cx="9505056" cy="6858000"/>
          </a:xfrm>
        </p:grpSpPr>
        <p:pic>
          <p:nvPicPr>
            <p:cNvPr id="1028" name="Picture 4" descr="C:\Users\User\Desktop\синий\0_97966_885b99e6_XL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5901"/>
            <a:stretch>
              <a:fillRect/>
            </a:stretch>
          </p:blipFill>
          <p:spPr bwMode="auto">
            <a:xfrm>
              <a:off x="-72008" y="0"/>
              <a:ext cx="9396536" cy="6858000"/>
            </a:xfrm>
            <a:prstGeom prst="rect">
              <a:avLst/>
            </a:prstGeom>
            <a:noFill/>
          </p:spPr>
        </p:pic>
        <p:pic>
          <p:nvPicPr>
            <p:cNvPr id="10" name="Picture 2" descr="C:\Users\User\Desktop\синий\0_6ec31_fe909d0c_XL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7782"/>
            <a:stretch>
              <a:fillRect/>
            </a:stretch>
          </p:blipFill>
          <p:spPr bwMode="auto">
            <a:xfrm>
              <a:off x="5076056" y="44532"/>
              <a:ext cx="4248472" cy="4968644"/>
            </a:xfrm>
            <a:prstGeom prst="rect">
              <a:avLst/>
            </a:prstGeom>
            <a:noFill/>
          </p:spPr>
        </p:pic>
        <p:pic>
          <p:nvPicPr>
            <p:cNvPr id="11" name="Picture 2" descr="C:\Users\User\Desktop\синий\0_6ec31_fe909d0c_XL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7782"/>
            <a:stretch>
              <a:fillRect/>
            </a:stretch>
          </p:blipFill>
          <p:spPr bwMode="auto">
            <a:xfrm flipH="1">
              <a:off x="-180528" y="0"/>
              <a:ext cx="4608512" cy="465313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http://mir-animashek.ucoz.ru/_ph/18/2/71427438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2656"/>
            <a:ext cx="1656184" cy="16561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синий\0_6ec31_fe909d0c_XL.png"/>
          <p:cNvPicPr>
            <a:picLocks noChangeAspect="1" noChangeArrowheads="1"/>
          </p:cNvPicPr>
          <p:nvPr/>
        </p:nvPicPr>
        <p:blipFill>
          <a:blip r:embed="rId2" cstate="print"/>
          <a:srcRect t="5312" r="3640"/>
          <a:stretch>
            <a:fillRect/>
          </a:stretch>
        </p:blipFill>
        <p:spPr bwMode="auto">
          <a:xfrm>
            <a:off x="6876256" y="0"/>
            <a:ext cx="2267744" cy="40235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44FA-98BC-45E4-A8D1-96C41ADEA47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8DBE-964C-43B4-86AF-A42126FDB87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User\Desktop\синий\0_6ec31_fe909d0c_XL.png"/>
          <p:cNvPicPr>
            <a:picLocks noChangeAspect="1" noChangeArrowheads="1"/>
          </p:cNvPicPr>
          <p:nvPr/>
        </p:nvPicPr>
        <p:blipFill>
          <a:blip r:embed="rId2" cstate="print"/>
          <a:srcRect t="5312" r="3640"/>
          <a:stretch>
            <a:fillRect/>
          </a:stretch>
        </p:blipFill>
        <p:spPr bwMode="auto">
          <a:xfrm flipH="1">
            <a:off x="0" y="0"/>
            <a:ext cx="1691680" cy="4023570"/>
          </a:xfrm>
          <a:prstGeom prst="rect">
            <a:avLst/>
          </a:prstGeom>
          <a:noFill/>
        </p:spPr>
      </p:pic>
      <p:pic>
        <p:nvPicPr>
          <p:cNvPr id="9" name="Picture 8" descr="http://mir-animashek.ucoz.ru/_ph/18/2/714274383.gif"/>
          <p:cNvPicPr>
            <a:picLocks noChangeAspect="1" noChangeArrowheads="1" noCrop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0" y="0"/>
            <a:ext cx="1368152" cy="13681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80528" y="0"/>
            <a:ext cx="9505056" cy="6858000"/>
            <a:chOff x="-180528" y="0"/>
            <a:chExt cx="9505056" cy="6858000"/>
          </a:xfrm>
        </p:grpSpPr>
        <p:pic>
          <p:nvPicPr>
            <p:cNvPr id="8" name="Picture 4" descr="C:\Users\User\Desktop\синий\0_97966_885b99e6_XL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5901"/>
            <a:stretch>
              <a:fillRect/>
            </a:stretch>
          </p:blipFill>
          <p:spPr bwMode="auto">
            <a:xfrm>
              <a:off x="-72008" y="0"/>
              <a:ext cx="9396536" cy="6858000"/>
            </a:xfrm>
            <a:prstGeom prst="rect">
              <a:avLst/>
            </a:prstGeom>
            <a:noFill/>
          </p:spPr>
        </p:pic>
        <p:pic>
          <p:nvPicPr>
            <p:cNvPr id="9" name="Picture 2" descr="C:\Users\User\Desktop\синий\0_6ec31_fe909d0c_XL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7782"/>
            <a:stretch>
              <a:fillRect/>
            </a:stretch>
          </p:blipFill>
          <p:spPr bwMode="auto">
            <a:xfrm>
              <a:off x="5076056" y="44532"/>
              <a:ext cx="4248472" cy="4968644"/>
            </a:xfrm>
            <a:prstGeom prst="rect">
              <a:avLst/>
            </a:prstGeom>
            <a:noFill/>
          </p:spPr>
        </p:pic>
        <p:pic>
          <p:nvPicPr>
            <p:cNvPr id="10" name="Picture 2" descr="C:\Users\User\Desktop\синий\0_6ec31_fe909d0c_XL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7782"/>
            <a:stretch>
              <a:fillRect/>
            </a:stretch>
          </p:blipFill>
          <p:spPr bwMode="auto">
            <a:xfrm flipH="1">
              <a:off x="-180528" y="0"/>
              <a:ext cx="4608512" cy="4653136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564904"/>
            <a:ext cx="6408713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4005064"/>
            <a:ext cx="6552729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44FA-98BC-45E4-A8D1-96C41ADEA47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8DBE-964C-43B4-86AF-A42126FDB87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8" descr="http://mir-animashek.ucoz.ru/_ph/18/2/71427438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8640"/>
            <a:ext cx="1656184" cy="16561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синий\0_6ec31_fe909d0c_XL.png"/>
          <p:cNvPicPr>
            <a:picLocks noChangeAspect="1" noChangeArrowheads="1"/>
          </p:cNvPicPr>
          <p:nvPr/>
        </p:nvPicPr>
        <p:blipFill>
          <a:blip r:embed="rId2" cstate="print"/>
          <a:srcRect t="5312" r="3640"/>
          <a:stretch>
            <a:fillRect/>
          </a:stretch>
        </p:blipFill>
        <p:spPr bwMode="auto">
          <a:xfrm flipH="1">
            <a:off x="0" y="0"/>
            <a:ext cx="2232248" cy="40235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54461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44FA-98BC-45E4-A8D1-96C41ADEA47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8DBE-964C-43B4-86AF-A42126FDB87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http://mir-animashek.ucoz.ru/_ph/18/2/714274383.gif"/>
          <p:cNvPicPr>
            <a:picLocks noChangeAspect="1" noChangeArrowheads="1" noCrop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 rot="1185561" flipH="1">
            <a:off x="7292057" y="53624"/>
            <a:ext cx="1619672" cy="16561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44FA-98BC-45E4-A8D1-96C41ADEA47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8DBE-964C-43B4-86AF-A42126FDB87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 descr="C:\Users\User\Desktop\синий\0_6ec31_fe909d0c_XL.png"/>
          <p:cNvPicPr>
            <a:picLocks noChangeAspect="1" noChangeArrowheads="1"/>
          </p:cNvPicPr>
          <p:nvPr/>
        </p:nvPicPr>
        <p:blipFill>
          <a:blip r:embed="rId2" cstate="print"/>
          <a:srcRect t="5312" r="3640"/>
          <a:stretch>
            <a:fillRect/>
          </a:stretch>
        </p:blipFill>
        <p:spPr bwMode="auto">
          <a:xfrm>
            <a:off x="6465954" y="0"/>
            <a:ext cx="2678045" cy="3789040"/>
          </a:xfrm>
          <a:prstGeom prst="rect">
            <a:avLst/>
          </a:prstGeom>
          <a:noFill/>
        </p:spPr>
      </p:pic>
      <p:pic>
        <p:nvPicPr>
          <p:cNvPr id="11" name="Picture 2" descr="C:\Users\User\Desktop\синий\0_6ec31_fe909d0c_XL.png"/>
          <p:cNvPicPr>
            <a:picLocks noChangeAspect="1" noChangeArrowheads="1"/>
          </p:cNvPicPr>
          <p:nvPr/>
        </p:nvPicPr>
        <p:blipFill>
          <a:blip r:embed="rId2" cstate="print"/>
          <a:srcRect t="5312" r="3640"/>
          <a:stretch>
            <a:fillRect/>
          </a:stretch>
        </p:blipFill>
        <p:spPr bwMode="auto">
          <a:xfrm flipH="1">
            <a:off x="0" y="0"/>
            <a:ext cx="2232248" cy="4023570"/>
          </a:xfrm>
          <a:prstGeom prst="rect">
            <a:avLst/>
          </a:prstGeom>
          <a:noFill/>
        </p:spPr>
      </p:pic>
      <p:pic>
        <p:nvPicPr>
          <p:cNvPr id="12" name="Picture 8" descr="http://mir-animashek.ucoz.ru/_ph/18/2/714274383.gif"/>
          <p:cNvPicPr>
            <a:picLocks noChangeAspect="1" noChangeArrowheads="1" noCrop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 rot="1185561" flipH="1">
            <a:off x="7722602" y="128609"/>
            <a:ext cx="1243125" cy="127114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80528" y="0"/>
            <a:ext cx="9505056" cy="6858000"/>
            <a:chOff x="-180528" y="0"/>
            <a:chExt cx="9505056" cy="6858000"/>
          </a:xfrm>
        </p:grpSpPr>
        <p:pic>
          <p:nvPicPr>
            <p:cNvPr id="7" name="Picture 4" descr="C:\Users\User\Desktop\синий\0_97966_885b99e6_XL.png"/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-40000" contrast="40000"/>
            </a:blip>
            <a:srcRect t="5901"/>
            <a:stretch>
              <a:fillRect/>
            </a:stretch>
          </p:blipFill>
          <p:spPr bwMode="auto">
            <a:xfrm>
              <a:off x="-72008" y="0"/>
              <a:ext cx="9396536" cy="6858000"/>
            </a:xfrm>
            <a:prstGeom prst="rect">
              <a:avLst/>
            </a:prstGeom>
            <a:noFill/>
          </p:spPr>
        </p:pic>
        <p:pic>
          <p:nvPicPr>
            <p:cNvPr id="8" name="Picture 2" descr="C:\Users\User\Desktop\синий\0_6ec31_fe909d0c_XL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7782"/>
            <a:stretch>
              <a:fillRect/>
            </a:stretch>
          </p:blipFill>
          <p:spPr bwMode="auto">
            <a:xfrm>
              <a:off x="5076056" y="44532"/>
              <a:ext cx="4248472" cy="4968644"/>
            </a:xfrm>
            <a:prstGeom prst="rect">
              <a:avLst/>
            </a:prstGeom>
            <a:noFill/>
          </p:spPr>
        </p:pic>
        <p:pic>
          <p:nvPicPr>
            <p:cNvPr id="9" name="Picture 2" descr="C:\Users\User\Desktop\синий\0_6ec31_fe909d0c_XL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7782"/>
            <a:stretch>
              <a:fillRect/>
            </a:stretch>
          </p:blipFill>
          <p:spPr bwMode="auto">
            <a:xfrm flipH="1">
              <a:off x="-180528" y="0"/>
              <a:ext cx="4608512" cy="4653136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80728"/>
            <a:ext cx="5616624" cy="1143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44FA-98BC-45E4-A8D1-96C41ADEA47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8DBE-964C-43B4-86AF-A42126FDB87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8" descr="http://mir-animashek.ucoz.ru/_ph/18/2/71427438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1656184" cy="16561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80528" y="0"/>
            <a:ext cx="9505056" cy="6858000"/>
            <a:chOff x="-180528" y="0"/>
            <a:chExt cx="9505056" cy="6858000"/>
          </a:xfrm>
        </p:grpSpPr>
        <p:pic>
          <p:nvPicPr>
            <p:cNvPr id="6" name="Picture 4" descr="C:\Users\User\Desktop\синий\0_97966_885b99e6_XL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5901"/>
            <a:stretch>
              <a:fillRect/>
            </a:stretch>
          </p:blipFill>
          <p:spPr bwMode="auto">
            <a:xfrm>
              <a:off x="-72008" y="0"/>
              <a:ext cx="9396536" cy="6858000"/>
            </a:xfrm>
            <a:prstGeom prst="rect">
              <a:avLst/>
            </a:prstGeom>
            <a:noFill/>
          </p:spPr>
        </p:pic>
        <p:pic>
          <p:nvPicPr>
            <p:cNvPr id="7" name="Picture 2" descr="C:\Users\User\Desktop\синий\0_6ec31_fe909d0c_XL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7782"/>
            <a:stretch>
              <a:fillRect/>
            </a:stretch>
          </p:blipFill>
          <p:spPr bwMode="auto">
            <a:xfrm>
              <a:off x="5076056" y="44532"/>
              <a:ext cx="4248472" cy="4968644"/>
            </a:xfrm>
            <a:prstGeom prst="rect">
              <a:avLst/>
            </a:prstGeom>
            <a:noFill/>
          </p:spPr>
        </p:pic>
        <p:pic>
          <p:nvPicPr>
            <p:cNvPr id="8" name="Picture 2" descr="C:\Users\User\Desktop\синий\0_6ec31_fe909d0c_XL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7782"/>
            <a:stretch>
              <a:fillRect/>
            </a:stretch>
          </p:blipFill>
          <p:spPr bwMode="auto">
            <a:xfrm flipH="1">
              <a:off x="-180528" y="0"/>
              <a:ext cx="4608512" cy="4653136"/>
            </a:xfrm>
            <a:prstGeom prst="rect">
              <a:avLst/>
            </a:prstGeom>
            <a:noFill/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44FA-98BC-45E4-A8D1-96C41ADEA47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8DBE-964C-43B4-86AF-A42126FDB87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8" descr="http://mir-animashek.ucoz.ru/_ph/18/2/71427438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1656184" cy="16561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D44FA-98BC-45E4-A8D1-96C41ADEA47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58DBE-964C-43B4-86AF-A42126FDB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003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Scrip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Scrip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Scrip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Scrip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Scrip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«Мир театра есть тропинка к</a:t>
            </a:r>
            <a:br>
              <a:rPr lang="ru-RU" dirty="0" smtClean="0"/>
            </a:br>
            <a:r>
              <a:rPr lang="ru-RU" dirty="0" smtClean="0"/>
              <a:t>внутренним чувствам ребенка к</a:t>
            </a:r>
            <a:br>
              <a:rPr lang="ru-RU" dirty="0" smtClean="0"/>
            </a:br>
            <a:r>
              <a:rPr lang="ru-RU" dirty="0" smtClean="0"/>
              <a:t>его душе»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Л.С. Выгодский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2643174" y="5143512"/>
            <a:ext cx="5517894" cy="67743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Подготовила: </a:t>
            </a:r>
          </a:p>
          <a:p>
            <a:r>
              <a:rPr lang="ru-RU" sz="2800" dirty="0" smtClean="0"/>
              <a:t>педагог –психолог</a:t>
            </a:r>
          </a:p>
          <a:p>
            <a:r>
              <a:rPr lang="ru-RU" sz="2800" dirty="0" err="1" smtClean="0"/>
              <a:t>Четина</a:t>
            </a:r>
            <a:r>
              <a:rPr lang="ru-RU" sz="2800" dirty="0" smtClean="0"/>
              <a:t> Марина Юрьевна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В развитии эмоциональной сферы детей очень важным является включение их в совместную деятельность с другими детьми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ПСИХОЛОГ\Desktop\ПСИХОЛОГ\фотки\21г\20210317_093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714620"/>
            <a:ext cx="6929486" cy="3311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3500462" cy="435771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Театрализованная деятельность вносит разнообразие в жизнь ребенка, дарит ему радость !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Users\ПСИХОЛОГ\Desktop\ПСИХОЛОГ\фотки\19-20\осень19г д.с\20191101_102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000107"/>
            <a:ext cx="4357718" cy="4786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300938" cy="1225536"/>
          </a:xfrm>
        </p:spPr>
        <p:txBody>
          <a:bodyPr>
            <a:noAutofit/>
          </a:bodyPr>
          <a:lstStyle/>
          <a:p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b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altLang="ru-RU" sz="3600" dirty="0" smtClean="0">
                <a:solidFill>
                  <a:srgbClr val="FFC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 театрализованной деятельности реализуется основной принцип </a:t>
            </a:r>
            <a:r>
              <a:rPr lang="ru-RU" altLang="ru-RU" sz="3600" dirty="0" smtClean="0">
                <a:solidFill>
                  <a:srgbClr val="FFC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обучения – </a:t>
            </a:r>
            <a:r>
              <a:rPr lang="ru-RU" altLang="ru-RU" sz="3600" u="sng" dirty="0" smtClean="0">
                <a:solidFill>
                  <a:srgbClr val="FFC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учить играя</a:t>
            </a:r>
            <a:endParaRPr lang="ru-RU" sz="3600" u="sng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ПСИХОЛОГ\Desktop\IMG_14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643182"/>
            <a:ext cx="6374894" cy="3597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357298"/>
            <a:ext cx="3643338" cy="47149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Театрализованная деятельность 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это прекрасное средство для интересного развития воображения, речи детей, развития мышления и творческих способностей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 descr="C:\Users\ПСИХОЛОГ\Desktop\IMG_12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643050"/>
            <a:ext cx="407196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Дед Мороз: </a:t>
            </a:r>
            <a:r>
              <a:rPr lang="ru-RU" sz="1800" dirty="0" smtClean="0">
                <a:solidFill>
                  <a:srgbClr val="FFC000"/>
                </a:solidFill>
              </a:rPr>
              <a:t>С Новым годом, с новым счастьем! И Снегурочка, и я Поздравляем вас, друзья!</a:t>
            </a:r>
            <a:br>
              <a:rPr lang="ru-RU" sz="1800" dirty="0" smtClean="0">
                <a:solidFill>
                  <a:srgbClr val="FFC000"/>
                </a:solidFill>
              </a:rPr>
            </a:br>
            <a:r>
              <a:rPr lang="ru-RU" sz="1800" dirty="0" smtClean="0"/>
              <a:t>Снегурочка: </a:t>
            </a:r>
            <a:r>
              <a:rPr lang="ru-RU" sz="1800" dirty="0" smtClean="0">
                <a:solidFill>
                  <a:srgbClr val="FFC000"/>
                </a:solidFill>
              </a:rPr>
              <a:t>Поздравляем, поздравляем, Быть здоровыми желаем!</a:t>
            </a:r>
            <a:br>
              <a:rPr lang="ru-RU" sz="1800" dirty="0" smtClean="0">
                <a:solidFill>
                  <a:srgbClr val="FFC000"/>
                </a:solidFill>
              </a:rPr>
            </a:br>
            <a:r>
              <a:rPr lang="ru-RU" sz="1800" dirty="0" smtClean="0"/>
              <a:t>Дед Мороз: </a:t>
            </a:r>
            <a:r>
              <a:rPr lang="ru-RU" sz="1800" dirty="0" smtClean="0">
                <a:solidFill>
                  <a:srgbClr val="FFC000"/>
                </a:solidFill>
              </a:rPr>
              <a:t>Только радости и смеха, Только счастья и успеха!</a:t>
            </a:r>
            <a:br>
              <a:rPr lang="ru-RU" sz="1800" dirty="0" smtClean="0">
                <a:solidFill>
                  <a:srgbClr val="FFC000"/>
                </a:solidFill>
              </a:rPr>
            </a:br>
            <a:r>
              <a:rPr lang="ru-RU" sz="1800" dirty="0" smtClean="0">
                <a:solidFill>
                  <a:srgbClr val="FFC000"/>
                </a:solidFill>
              </a:rPr>
              <a:t>А чтоб пелось целый год — Заводите хоровод!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428728" y="3929066"/>
            <a:ext cx="6732340" cy="1891878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pic>
        <p:nvPicPr>
          <p:cNvPr id="3074" name="Picture 2" descr="E:\Доки лля аттестации\марина фото\IMG_20211221_101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857628"/>
            <a:ext cx="657229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71726" cy="629763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FFC000"/>
                </a:solidFill>
              </a:rPr>
              <a:t>Герои сказок к вам пришли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Поздравят с праздником они.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Пожелания вам скажут,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Сказку добрую расскажут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928670"/>
            <a:ext cx="3786214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3571900" cy="4500594"/>
          </a:xfrm>
        </p:spPr>
        <p:txBody>
          <a:bodyPr>
            <a:normAutofit/>
          </a:bodyPr>
          <a:lstStyle/>
          <a:p>
            <a:r>
              <a:rPr lang="ru-RU" dirty="0" smtClean="0"/>
              <a:t>Театр- это волшебный мир!!!</a:t>
            </a:r>
            <a:endParaRPr lang="ru-RU" dirty="0"/>
          </a:p>
        </p:txBody>
      </p:sp>
      <p:pic>
        <p:nvPicPr>
          <p:cNvPr id="2050" name="Picture 2" descr="E:\IMG_20180921_161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785794"/>
            <a:ext cx="442915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7786742" cy="41544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атральный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театральный3</Template>
  <TotalTime>114</TotalTime>
  <Words>80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театральный3</vt:lpstr>
      <vt:lpstr>«Мир театра есть тропинка к внутренним чувствам ребенка к его душе»  Л.С. Выгодский</vt:lpstr>
      <vt:lpstr>В развитии эмоциональной сферы детей очень важным является включение их в совместную деятельность с другими детьми</vt:lpstr>
      <vt:lpstr>Театрализованная деятельность вносит разнообразие в жизнь ребенка, дарит ему радость !</vt:lpstr>
      <vt:lpstr>  В театрализованной деятельности реализуется основной принцип обучения – учить играя</vt:lpstr>
      <vt:lpstr>Театрализованная деятельность  это прекрасное средство для интересного развития воображения, речи детей, развития мышления и творческих способностей.</vt:lpstr>
      <vt:lpstr>Дед Мороз: С Новым годом, с новым счастьем! И Снегурочка, и я Поздравляем вас, друзья! Снегурочка: Поздравляем, поздравляем, Быть здоровыми желаем! Дед Мороз: Только радости и смеха, Только счастья и успеха! А чтоб пелось целый год — Заводите хоровод!</vt:lpstr>
      <vt:lpstr>Герои сказок к вам пришли Поздравят с праздником они. Пожелания вам скажут, Сказку добрую расскажут</vt:lpstr>
      <vt:lpstr>Театр- это волшебный мир!!!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ПСИХОЛОГ</cp:lastModifiedBy>
  <cp:revision>14</cp:revision>
  <dcterms:created xsi:type="dcterms:W3CDTF">2014-04-17T15:11:34Z</dcterms:created>
  <dcterms:modified xsi:type="dcterms:W3CDTF">2022-10-17T05:48:52Z</dcterms:modified>
</cp:coreProperties>
</file>