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51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422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409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15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49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82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426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304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898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447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157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E4071-6363-49BE-9F35-B4F65A412C30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5629-8773-482E-9EA4-F06E83E37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12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logo tsnppm1 1x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1" t="7391" r="3278" b="11310"/>
          <a:stretch>
            <a:fillRect/>
          </a:stretch>
        </p:blipFill>
        <p:spPr bwMode="auto">
          <a:xfrm>
            <a:off x="9566275" y="280988"/>
            <a:ext cx="24003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Рисунок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428625"/>
            <a:ext cx="207645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749" name="Прямоугольник 3"/>
          <p:cNvSpPr>
            <a:spLocks noChangeArrowheads="1"/>
          </p:cNvSpPr>
          <p:nvPr/>
        </p:nvSpPr>
        <p:spPr bwMode="auto">
          <a:xfrm>
            <a:off x="244475" y="2144713"/>
            <a:ext cx="11550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E7523A"/>
                </a:solidFill>
              </a:rPr>
              <a:t>Работа в группах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E7523A"/>
                </a:solidFill>
              </a:rPr>
              <a:t>«Конструирование ИОМ» (по формату) </a:t>
            </a:r>
            <a:endParaRPr lang="ru-RU" altLang="ru-RU" sz="4000"/>
          </a:p>
        </p:txBody>
      </p:sp>
    </p:spTree>
    <p:extLst>
      <p:ext uri="{BB962C8B-B14F-4D97-AF65-F5344CB8AC3E}">
        <p14:creationId xmlns="" xmlns:p14="http://schemas.microsoft.com/office/powerpoint/2010/main" val="32219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3188" y="1547813"/>
          <a:ext cx="11930062" cy="44608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62584"/>
                <a:gridCol w="2262585"/>
                <a:gridCol w="3808685"/>
                <a:gridCol w="1564955"/>
                <a:gridCol w="2031253"/>
              </a:tblGrid>
              <a:tr h="1051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Дефициты </a:t>
                      </a:r>
                      <a:r>
                        <a:rPr lang="ru-RU" sz="2000" b="1" dirty="0">
                          <a:effectLst/>
                        </a:rPr>
                        <a:t>/ </a:t>
                      </a:r>
                      <a:r>
                        <a:rPr lang="ru-RU" sz="2000" b="1" dirty="0" smtClean="0">
                          <a:effectLst/>
                        </a:rPr>
                        <a:t>Производственные задачи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Образовательные задачи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Действия, мероприятия по реализации образовательных задач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Сроки реализации</a:t>
                      </a:r>
                      <a:endParaRPr lang="ru-RU" sz="2000" b="1" dirty="0">
                        <a:effectLst/>
                      </a:endParaRPr>
                    </a:p>
                  </a:txBody>
                  <a:tcPr marL="65970" marR="659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Форма </a:t>
                      </a:r>
                      <a:r>
                        <a:rPr lang="ru-RU" sz="2000" b="1" dirty="0" smtClean="0">
                          <a:effectLst/>
                        </a:rPr>
                        <a:t>предъявления результатов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0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</a:tr>
              <a:tr h="16563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Формулировка дефицита / Постановка производственной</a:t>
                      </a:r>
                      <a:r>
                        <a:rPr lang="ru-RU" sz="2000" baseline="0" dirty="0" smtClean="0">
                          <a:effectLst/>
                        </a:rPr>
                        <a:t> задачи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Формулировка задачи обучения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 marL="360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Перечисление ресурсов для решения задачи обучения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Примерные даты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Предполагаемые формы предъявления результатов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</a:tr>
              <a:tr h="140228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66" marR="65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Формулировка задачи на изменение деятельности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Перечисление ресурсов для решения задачи изменения деятельности</a:t>
                      </a:r>
                      <a:endParaRPr lang="ru-RU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Примерные даты</a:t>
                      </a:r>
                      <a:endParaRPr lang="ru-RU" sz="2000" dirty="0">
                        <a:effectLst/>
                      </a:endParaRPr>
                    </a:p>
                  </a:txBody>
                  <a:tcPr marL="65970" marR="65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Предполагаемые формы предъявления результатов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70" marR="65970" marT="0" marB="0"/>
                </a:tc>
              </a:tr>
            </a:tbl>
          </a:graphicData>
        </a:graphic>
      </p:graphicFrame>
      <p:sp>
        <p:nvSpPr>
          <p:cNvPr id="15393" name="TextBox 2"/>
          <p:cNvSpPr txBox="1">
            <a:spLocks noChangeArrowheads="1"/>
          </p:cNvSpPr>
          <p:nvPr/>
        </p:nvSpPr>
        <p:spPr bwMode="auto">
          <a:xfrm>
            <a:off x="2155825" y="439738"/>
            <a:ext cx="72120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Общий вид ИОМ</a:t>
            </a:r>
          </a:p>
        </p:txBody>
      </p:sp>
    </p:spTree>
    <p:extLst>
      <p:ext uri="{BB962C8B-B14F-4D97-AF65-F5344CB8AC3E}">
        <p14:creationId xmlns="" xmlns:p14="http://schemas.microsoft.com/office/powerpoint/2010/main" val="25946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7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smtClean="0">
                <a:solidFill>
                  <a:srgbClr val="002060"/>
                </a:solidFill>
              </a:rPr>
              <a:t>Конструкции производственных задач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79388" y="1227138"/>
            <a:ext cx="11811000" cy="5294312"/>
          </a:xfrm>
        </p:spPr>
        <p:txBody>
          <a:bodyPr/>
          <a:lstStyle/>
          <a:p>
            <a:r>
              <a:rPr lang="ru-RU" altLang="ru-RU" smtClean="0"/>
              <a:t>Потребность в разработке и реализации программы… (какой?) для … (кого?, чего?)</a:t>
            </a:r>
          </a:p>
          <a:p>
            <a:r>
              <a:rPr lang="ru-RU" altLang="ru-RU" smtClean="0"/>
              <a:t>Повышение/обеспечение качества/уровня образовательных результатов … (кого?) за счет использования… (приемов/способов/ методов/методики/технологии)…</a:t>
            </a:r>
          </a:p>
          <a:p>
            <a:r>
              <a:rPr lang="ru-RU" altLang="ru-RU" smtClean="0"/>
              <a:t>Создание условий для достижения … (каких?) результатов … (кого?) в учебной/внеучебной деятельности </a:t>
            </a:r>
          </a:p>
          <a:p>
            <a:r>
              <a:rPr lang="ru-RU" altLang="ru-RU" smtClean="0"/>
              <a:t>Изменение характера/специфики образовательного процесса … (где?) за счет применения… (приемов/способов/ методов/методики/технологии)…</a:t>
            </a:r>
          </a:p>
          <a:p>
            <a:r>
              <a:rPr lang="ru-RU" altLang="ru-RU" smtClean="0"/>
              <a:t>Изменение характера отношений … (где?, между кем?) за счет применения… (чего?)…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22651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68338" y="393700"/>
            <a:ext cx="10515600" cy="6667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smtClean="0">
                <a:solidFill>
                  <a:srgbClr val="002060"/>
                </a:solidFill>
              </a:rPr>
              <a:t>Конструкции производственных задач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282575" y="1395413"/>
            <a:ext cx="11736388" cy="5294312"/>
          </a:xfrm>
        </p:spPr>
        <p:txBody>
          <a:bodyPr/>
          <a:lstStyle/>
          <a:p>
            <a:r>
              <a:rPr lang="ru-RU" altLang="ru-RU" smtClean="0"/>
              <a:t>Изменение способа оценивания образовательных результатов … (кого?) посредством реализации …</a:t>
            </a:r>
          </a:p>
          <a:p>
            <a:r>
              <a:rPr lang="ru-RU" altLang="ru-RU" smtClean="0"/>
              <a:t>Необходимость формирования … (какой?) грамотности в соответствии с требованиями… (какими?)…</a:t>
            </a:r>
          </a:p>
          <a:p>
            <a:r>
              <a:rPr lang="ru-RU" altLang="ru-RU" smtClean="0"/>
              <a:t>Выявление основных/системных/базовых/типичных затруднений … (кого?) для осуществления … (чего?)</a:t>
            </a:r>
          </a:p>
          <a:p>
            <a:r>
              <a:rPr lang="ru-RU" altLang="ru-RU" smtClean="0"/>
              <a:t>Внедрение/распространение … (чего?, какой новации/инновации) для … (чего?, с какой целью?)…</a:t>
            </a:r>
          </a:p>
          <a:p>
            <a:r>
              <a:rPr lang="ru-RU" altLang="ru-RU" smtClean="0"/>
              <a:t>…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9699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65113" y="100013"/>
            <a:ext cx="11222037" cy="105092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smtClean="0">
                <a:solidFill>
                  <a:srgbClr val="002060"/>
                </a:solidFill>
              </a:rPr>
              <a:t>Соотношение образовательных задач и форм предъявления результатов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5113" y="1244600"/>
          <a:ext cx="11763375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9388"/>
                <a:gridCol w="585398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Образовательная </a:t>
                      </a:r>
                      <a:r>
                        <a:rPr lang="ru-RU" sz="2400" b="1" dirty="0" smtClean="0"/>
                        <a:t>задача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(задача обучения)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Форма предъявления </a:t>
                      </a:r>
                      <a:r>
                        <a:rPr lang="ru-RU" sz="2400" b="1" dirty="0" smtClean="0"/>
                        <a:t>результата решения образовательной задачи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Изучить приемы/способы/методы/методику/ технологию</a:t>
                      </a:r>
                      <a:r>
                        <a:rPr lang="ru-RU" sz="2400" dirty="0" smtClean="0"/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Итоги тестирования</a:t>
                      </a: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Реферат, Эссе, Выступление на тему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Подборки фактов, примеров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Аннотированные обзоры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Формулирование </a:t>
                      </a:r>
                      <a:r>
                        <a:rPr lang="ru-RU" sz="2400" dirty="0" smtClean="0"/>
                        <a:t>гипотез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Освоить приемы/способы/методы/методику/ технологию…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Научиться применять приемы/способы/методы/методику/ технологию</a:t>
                      </a:r>
                      <a:r>
                        <a:rPr lang="ru-RU" sz="2400" dirty="0" smtClean="0"/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Методические разработки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Организация … (мероприятий)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Пробы…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Подборка примеров </a:t>
                      </a:r>
                      <a:r>
                        <a:rPr lang="ru-RU" sz="2400" dirty="0" smtClean="0"/>
                        <a:t>применения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97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503238" y="412750"/>
            <a:ext cx="11249025" cy="83026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smtClean="0">
                <a:solidFill>
                  <a:srgbClr val="002060"/>
                </a:solidFill>
              </a:rPr>
              <a:t>Соотношение образовательных задач и форм предъявления результатов </a:t>
            </a:r>
            <a:r>
              <a:rPr lang="ru-RU" altLang="ru-RU" sz="2800" b="1" smtClean="0"/>
              <a:t>(</a:t>
            </a:r>
            <a:r>
              <a:rPr lang="ru-RU" altLang="ru-RU" sz="2800" smtClean="0"/>
              <a:t>на изменение деятельности</a:t>
            </a:r>
            <a:r>
              <a:rPr lang="ru-RU" altLang="ru-RU" sz="2800" smtClean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altLang="ru-RU" b="1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0350" y="1631950"/>
          <a:ext cx="11734800" cy="5013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1411"/>
                <a:gridCol w="6343389"/>
              </a:tblGrid>
              <a:tr h="760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Образовательная </a:t>
                      </a:r>
                      <a:r>
                        <a:rPr lang="ru-RU" sz="2400" b="1" dirty="0" smtClean="0"/>
                        <a:t>задача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(задача на изменение деятельности)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/>
                        <a:t>Форма предъявления </a:t>
                      </a:r>
                      <a:r>
                        <a:rPr lang="ru-RU" sz="2400" b="1" dirty="0" smtClean="0"/>
                        <a:t>результата решения образовательной задачи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1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Научиться оценивать результативность….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Стать способным/готовым</a:t>
                      </a:r>
                      <a:r>
                        <a:rPr lang="ru-RU" sz="2400" dirty="0" smtClean="0"/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Разработанные контрольные работы, листы оценивания, карты мониторинга, карты </a:t>
                      </a:r>
                      <a:r>
                        <a:rPr lang="ru-RU" sz="2400" dirty="0" smtClean="0"/>
                        <a:t>самоанализа/самонаблюдения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</a:tr>
              <a:tr h="2731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Внедрить в собственную практику приемы/способы/методы/ технологию…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Разрабатывать и использовать в собственной практике</a:t>
                      </a:r>
                      <a:r>
                        <a:rPr lang="ru-RU" sz="2400" dirty="0" smtClean="0"/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Разработка и проведение сценариев учебных/ </a:t>
                      </a:r>
                      <a:r>
                        <a:rPr lang="ru-RU" sz="2400" dirty="0" err="1"/>
                        <a:t>внеучебных</a:t>
                      </a:r>
                      <a:r>
                        <a:rPr lang="ru-RU" sz="2400" dirty="0"/>
                        <a:t> занятий и т.п.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Разработка и применение учебных материалов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Предъявление опыта на семинарах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Проведение мастер-классов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Разработка и реализация </a:t>
                      </a:r>
                      <a:r>
                        <a:rPr lang="ru-RU" sz="2400" dirty="0" smtClean="0"/>
                        <a:t>проекта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00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382</Words>
  <Application>Microsoft Office PowerPoint</Application>
  <PresentationFormat>Произвольный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Конструкции производственных задач</vt:lpstr>
      <vt:lpstr>Конструкции производственных задач</vt:lpstr>
      <vt:lpstr>Соотношение образовательных задач и форм предъявления результатов</vt:lpstr>
      <vt:lpstr>Соотношение образовательных задач и форм предъявления результатов (на изменение деятельности)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Дайнеко Яна Михайловна</dc:creator>
  <cp:lastModifiedBy>ДОМ</cp:lastModifiedBy>
  <cp:revision>3</cp:revision>
  <dcterms:created xsi:type="dcterms:W3CDTF">2022-03-10T07:31:23Z</dcterms:created>
  <dcterms:modified xsi:type="dcterms:W3CDTF">2022-04-10T11:38:13Z</dcterms:modified>
</cp:coreProperties>
</file>